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1" r:id="rId13"/>
    <p:sldId id="267" r:id="rId14"/>
    <p:sldId id="268" r:id="rId15"/>
    <p:sldId id="293" r:id="rId16"/>
    <p:sldId id="294" r:id="rId17"/>
    <p:sldId id="269" r:id="rId18"/>
    <p:sldId id="272" r:id="rId19"/>
    <p:sldId id="273" r:id="rId20"/>
    <p:sldId id="274" r:id="rId21"/>
    <p:sldId id="275" r:id="rId22"/>
    <p:sldId id="295" r:id="rId23"/>
    <p:sldId id="296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4" r:id="rId32"/>
    <p:sldId id="285" r:id="rId33"/>
    <p:sldId id="286" r:id="rId34"/>
    <p:sldId id="287" r:id="rId35"/>
    <p:sldId id="288" r:id="rId36"/>
    <p:sldId id="289" r:id="rId37"/>
    <p:sldId id="297" r:id="rId38"/>
    <p:sldId id="290" r:id="rId39"/>
    <p:sldId id="291" r:id="rId40"/>
    <p:sldId id="292" r:id="rId41"/>
    <p:sldId id="270" r:id="rId42"/>
    <p:sldId id="283" r:id="rId4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21"/>
    <p:restoredTop sz="93706"/>
  </p:normalViewPr>
  <p:slideViewPr>
    <p:cSldViewPr snapToGrid="0" snapToObjects="1">
      <p:cViewPr varScale="1">
        <p:scale>
          <a:sx n="119" d="100"/>
          <a:sy n="119" d="100"/>
        </p:scale>
        <p:origin x="2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9A9541-D561-FC4B-AA99-363E590EE5E2}" type="datetimeFigureOut">
              <a:rPr lang="fr-FR" smtClean="0"/>
              <a:t>31/01/2022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D2C9FF-1637-ED4C-9AFE-347B8AEA9B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7174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2C9FF-1637-ED4C-9AFE-347B8AEA9BE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502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A10FCC-9D2D-A74E-A1A0-FAB38896FA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4B77AFF-1D36-564E-9170-740D5B0E86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183140-5A2E-864E-8E80-F178DBA5D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B848D-9D38-1C45-8323-4645A9BAC388}" type="datetimeFigureOut">
              <a:rPr lang="fr-FR" smtClean="0"/>
              <a:t>31/01/2022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48F46B-98A4-AD47-BE7F-FF3EDA4D2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7F5F1D-8C29-394D-BD78-120DE171B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329C3-0292-5541-91FA-347B5F18EE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7254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69DB35-58AC-964A-9391-33308AC73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639AA99-5060-394E-9482-438BB5110F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8276E4-8D17-784D-9CB8-A9D935D64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B848D-9D38-1C45-8323-4645A9BAC388}" type="datetimeFigureOut">
              <a:rPr lang="fr-FR" smtClean="0"/>
              <a:t>31/01/2022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91A7992-D236-284D-A552-3E087F7D7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4BF08B3-1E79-A641-9244-7DFAFB4E7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329C3-0292-5541-91FA-347B5F18EE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8715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B81363B-665F-9C47-A3CF-9EA5126E99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E3B7E96-1113-F44C-851A-4D56EB7A99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9C3590-599E-A847-9A1E-E78E5A1C4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B848D-9D38-1C45-8323-4645A9BAC388}" type="datetimeFigureOut">
              <a:rPr lang="fr-FR" smtClean="0"/>
              <a:t>31/01/2022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278826-5D87-244F-8290-167BB4E40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5978E44-0363-5940-89B8-06FDA4ED6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329C3-0292-5541-91FA-347B5F18EE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8134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DBBCBD-F76D-4A47-A85A-93D0AAB22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851DDB-1584-0A4F-84BD-69268585D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EF6EBE-EE3B-7147-84D8-2E75F8E78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B848D-9D38-1C45-8323-4645A9BAC388}" type="datetimeFigureOut">
              <a:rPr lang="fr-FR" smtClean="0"/>
              <a:t>31/01/2022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470321B-15E2-8D42-8717-75D5B3E6E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71A3D6-6B43-6544-9898-991A3B8A0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329C3-0292-5541-91FA-347B5F18EE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1708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F8A1B8-E35A-BC4A-A325-9794116ED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9EBC416-B0CD-FF42-A749-5100E885C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74F5F3B-043B-E247-A5D5-AA260A8AD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B848D-9D38-1C45-8323-4645A9BAC388}" type="datetimeFigureOut">
              <a:rPr lang="fr-FR" smtClean="0"/>
              <a:t>31/01/2022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E54345-9379-8E48-83AC-199E43C4E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5F72A0-22C7-AB45-AFEB-4E04EAE6A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329C3-0292-5541-91FA-347B5F18EE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8921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3913D7-AA52-CD46-A5B3-0B6133A62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8CB896-D958-AC43-B0FF-76B345076D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3DBBD39-BA67-B24D-A604-1671EE4D47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9E8AC39-AD28-5148-9A15-410AEEC88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B848D-9D38-1C45-8323-4645A9BAC388}" type="datetimeFigureOut">
              <a:rPr lang="fr-FR" smtClean="0"/>
              <a:t>31/01/2022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2EFA7F-579F-F249-883F-780E225A3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1CFE64A-8FA6-0B40-B928-ABCD36547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329C3-0292-5541-91FA-347B5F18EE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0739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1686C1-F1A4-8841-A45E-134D27BD1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9EE7EE3-C4BF-9B45-9B84-50C83EFCF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754B101-6468-F64E-B5BB-6326580591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00C1D6C-11D5-B247-9E8C-D79409135A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3701B6A-9320-E84C-984D-52F3D7AD7B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8DC267A-2C6D-564E-9FCA-6412D041C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B848D-9D38-1C45-8323-4645A9BAC388}" type="datetimeFigureOut">
              <a:rPr lang="fr-FR" smtClean="0"/>
              <a:t>31/01/2022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D196E95-5CF7-6D4D-83FB-08BC7BF0B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0F51B2D-5EE6-4D48-8FB4-4C810E0F1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329C3-0292-5541-91FA-347B5F18EE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6554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20868F-6F57-7447-90AC-286E3C050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201CF31-2EAC-B842-B29D-4787238EE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B848D-9D38-1C45-8323-4645A9BAC388}" type="datetimeFigureOut">
              <a:rPr lang="fr-FR" smtClean="0"/>
              <a:t>31/01/2022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8E39EFC-862B-9A4F-83E1-4524418B3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119EC7A-BC3F-9145-B96C-1D5EB960A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329C3-0292-5541-91FA-347B5F18EE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7392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72E6E8F-F82C-F04A-8F1B-0817D5B6E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B848D-9D38-1C45-8323-4645A9BAC388}" type="datetimeFigureOut">
              <a:rPr lang="fr-FR" smtClean="0"/>
              <a:t>31/01/2022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0B511AA-8399-D74A-8588-28AF79702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C7128D6-078F-0C4D-B5EE-6661A1890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329C3-0292-5541-91FA-347B5F18EE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8453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522388-78BA-C647-BC6D-9F25E438E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2F35BA-CDBD-A24C-920D-CE150C7CE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E1E529E-6F8D-E74D-BD95-E4B4F9EF9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DF9749F-B21C-014C-90E0-6F84ABC0D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B848D-9D38-1C45-8323-4645A9BAC388}" type="datetimeFigureOut">
              <a:rPr lang="fr-FR" smtClean="0"/>
              <a:t>31/01/2022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EC3DA18-5CFF-8540-AE60-8C399BADC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F05B4A5-F406-864B-BDF4-A9AC67D93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329C3-0292-5541-91FA-347B5F18EE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1795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EA0B5-D29D-1042-9111-47A8F2F3E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8D26BAC-DE72-724F-9038-9ACFA7113E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A06B6EB-37E7-814E-A052-8CD4902606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CEA45A6-DEC0-B345-8D99-CCBEF9585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B848D-9D38-1C45-8323-4645A9BAC388}" type="datetimeFigureOut">
              <a:rPr lang="fr-FR" smtClean="0"/>
              <a:t>31/01/2022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9E25E7E-C0DF-064F-BDE5-C4ABC05D8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614F919-17CB-0148-9194-BD465C2A5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329C3-0292-5541-91FA-347B5F18EE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666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C4D4098-2A80-C345-B077-1F778DD09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B540103-798A-5740-B4F9-1B25963F5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AA04F4F-7ADA-554A-BB2E-6F9972181B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B848D-9D38-1C45-8323-4645A9BAC388}" type="datetimeFigureOut">
              <a:rPr lang="fr-FR" smtClean="0"/>
              <a:t>31/01/2022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239B291-A7FE-0E48-8947-7EA3469317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40D9E3-7BAE-6441-B8B5-E0A51C93DB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329C3-0292-5541-91FA-347B5F18EE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795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channel/CSANnvayOd8Ay2scpk91AtpA16FvVqEg_zCZL32h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2A400A-4179-C543-A2AC-E22EC29933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Algebra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EEC472A-0A85-254A-A2DB-051D73F9D2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An Intuitive and </a:t>
            </a:r>
            <a:r>
              <a:rPr lang="fr-FR" dirty="0" err="1"/>
              <a:t>Gentle</a:t>
            </a:r>
            <a:r>
              <a:rPr lang="fr-FR" dirty="0"/>
              <a:t> Introduction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E550F11-52D3-8A44-AA43-344E0F0AB3AB}"/>
              </a:ext>
            </a:extLst>
          </p:cNvPr>
          <p:cNvSpPr txBox="1"/>
          <p:nvPr/>
        </p:nvSpPr>
        <p:spPr>
          <a:xfrm>
            <a:off x="1932776" y="5521943"/>
            <a:ext cx="8326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Screenshots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/>
              <a:t> 3blue1brown’s </a:t>
            </a:r>
            <a:r>
              <a:rPr lang="fr-FR" dirty="0"/>
              <a:t>animations:</a:t>
            </a:r>
          </a:p>
          <a:p>
            <a:r>
              <a:rPr lang="fr-FR" dirty="0">
                <a:hlinkClick r:id="rId2"/>
              </a:rPr>
              <a:t>https://www.youtube.com/channel/CSANnvayOd8Ay2scpk91AtpA16FvVqEg_zCZL32hs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08017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8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7F7D37D-4ACD-4C42-BE50-4F3118064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Example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F7EEE8-544B-5740-A1E3-B297E4F53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803" y="1833765"/>
            <a:ext cx="9805015" cy="78046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Can think of vector addition as a </a:t>
            </a:r>
            <a:r>
              <a:rPr lang="en-US" sz="2400" i="1" dirty="0"/>
              <a:t>4 step path </a:t>
            </a:r>
            <a:r>
              <a:rPr lang="en-US" sz="2400" dirty="0"/>
              <a:t>from the origin to the tip of the second vector.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AE81EB8-58F0-534F-8BC8-F7D4B44FE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08" y="2785950"/>
            <a:ext cx="3532517" cy="351485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3149909-07CA-1A4E-AE10-B958F2F12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552" y="2785950"/>
            <a:ext cx="3759203" cy="351485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B22F45E-0DAA-8C41-B3DC-2276826E4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673" y="3038604"/>
            <a:ext cx="3797536" cy="300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27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142DBEB1-1C5E-A54E-A044-3C2246A99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anchor="ctr">
            <a:normAutofit/>
          </a:bodyPr>
          <a:lstStyle/>
          <a:p>
            <a:r>
              <a:rPr lang="fr-FR" sz="4000" dirty="0" err="1">
                <a:solidFill>
                  <a:srgbClr val="FFFFFF"/>
                </a:solidFill>
              </a:rPr>
              <a:t>Example</a:t>
            </a:r>
            <a:r>
              <a:rPr lang="fr-FR" sz="4000" dirty="0">
                <a:solidFill>
                  <a:srgbClr val="FFFFFF"/>
                </a:solidFill>
              </a:rPr>
              <a:t> and General Formula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A3B4CB5-5E75-8D4B-893A-30EFECB08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78" y="2050595"/>
            <a:ext cx="3525071" cy="261736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1F2597F-5332-904C-8E61-4337BF41C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671" y="2721512"/>
            <a:ext cx="4600354" cy="1322601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CD5BDD-7F25-6C4B-86DB-D8E3AE468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8" y="5070346"/>
            <a:ext cx="9496427" cy="1385266"/>
          </a:xfrm>
        </p:spPr>
        <p:txBody>
          <a:bodyPr>
            <a:normAutofit/>
          </a:bodyPr>
          <a:lstStyle/>
          <a:p>
            <a:r>
              <a:rPr lang="fr-FR" sz="2000"/>
              <a:t>This is the same as </a:t>
            </a:r>
          </a:p>
          <a:p>
            <a:pPr lvl="1"/>
            <a:r>
              <a:rPr lang="fr-FR" sz="2000"/>
              <a:t>moving along the x axis a certain number of steps </a:t>
            </a:r>
          </a:p>
          <a:p>
            <a:pPr lvl="1"/>
            <a:r>
              <a:rPr lang="fr-FR" sz="2000"/>
              <a:t>and then moving parallel to the y axis for a certain number of steps.</a:t>
            </a:r>
          </a:p>
          <a:p>
            <a:endParaRPr lang="fr-FR" sz="2000"/>
          </a:p>
        </p:txBody>
      </p:sp>
    </p:spTree>
    <p:extLst>
      <p:ext uri="{BB962C8B-B14F-4D97-AF65-F5344CB8AC3E}">
        <p14:creationId xmlns:p14="http://schemas.microsoft.com/office/powerpoint/2010/main" val="3288567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31C408-2FEC-D841-A241-77192A6D2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D6DAAE-DE98-EC4B-9289-D8C0B9ED8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about </a:t>
            </a:r>
            <a:r>
              <a:rPr lang="fr-FR" dirty="0" err="1"/>
              <a:t>substracting</a:t>
            </a:r>
            <a:r>
              <a:rPr lang="fr-FR" dirty="0"/>
              <a:t> one </a:t>
            </a:r>
            <a:r>
              <a:rPr lang="fr-FR" dirty="0" err="1"/>
              <a:t>vector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another</a:t>
            </a:r>
            <a:r>
              <a:rPr lang="fr-F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069420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B25536-B1BF-A345-985D-286CDAEE7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Vector Multiplication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8C581B6-2EEE-D648-9BD4-D6A6ACD60F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A few </a:t>
                </a:r>
                <a:r>
                  <a:rPr lang="fr-FR" dirty="0" err="1"/>
                  <a:t>examples</a:t>
                </a:r>
                <a:r>
                  <a:rPr lang="fr-FR" dirty="0"/>
                  <a:t> :</a:t>
                </a:r>
              </a:p>
              <a:p>
                <a:pPr lvl="1"/>
                <a:r>
                  <a:rPr lang="fr-FR" dirty="0"/>
                  <a:t>2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fr-FR" b="1" dirty="0"/>
                  <a:t> </a:t>
                </a:r>
                <a:r>
                  <a:rPr lang="fr-FR" dirty="0"/>
                  <a:t>=&gt; </a:t>
                </a:r>
                <a:r>
                  <a:rPr lang="fr-FR" dirty="0" err="1"/>
                  <a:t>stretches</a:t>
                </a:r>
                <a:r>
                  <a:rPr lang="fr-FR" dirty="0"/>
                  <a:t> the </a:t>
                </a:r>
                <a:r>
                  <a:rPr lang="fr-FR" dirty="0" err="1"/>
                  <a:t>vector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fr-FR" b="1" dirty="0"/>
              </a:p>
              <a:p>
                <a:pPr lvl="1"/>
                <a:endParaRPr lang="fr-FR" b="1" dirty="0"/>
              </a:p>
              <a:p>
                <a:pPr lvl="1"/>
                <a:endParaRPr lang="fr-FR" b="1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fr-FR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fr-FR" dirty="0"/>
                  <a:t> =&gt; </a:t>
                </a:r>
                <a:r>
                  <a:rPr lang="fr-FR" dirty="0" err="1"/>
                  <a:t>squishes</a:t>
                </a:r>
                <a:r>
                  <a:rPr lang="fr-FR" dirty="0"/>
                  <a:t> </a:t>
                </a:r>
                <a:r>
                  <a:rPr lang="fr-FR" dirty="0" err="1"/>
                  <a:t>vector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fr-FR" dirty="0"/>
              </a:p>
              <a:p>
                <a:pPr lvl="1"/>
                <a:endParaRPr lang="fr-FR" dirty="0"/>
              </a:p>
              <a:p>
                <a:pPr lvl="1"/>
                <a:endParaRPr lang="fr-FR" dirty="0"/>
              </a:p>
              <a:p>
                <a:pPr lvl="1"/>
                <a:endParaRPr lang="fr-FR" dirty="0"/>
              </a:p>
              <a:p>
                <a:pPr lvl="1"/>
                <a:r>
                  <a:rPr lang="fr-FR" dirty="0"/>
                  <a:t>-1.8</a:t>
                </a:r>
                <a:r>
                  <a:rPr lang="fr-FR" b="1" dirty="0"/>
                  <a:t>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fr-FR" dirty="0"/>
                  <a:t> flips </a:t>
                </a:r>
                <a:r>
                  <a:rPr lang="fr-FR" dirty="0" err="1"/>
                  <a:t>it</a:t>
                </a:r>
                <a:r>
                  <a:rPr lang="fr-FR" dirty="0"/>
                  <a:t> </a:t>
                </a:r>
                <a:r>
                  <a:rPr lang="fr-FR" dirty="0" err="1"/>
                  <a:t>around</a:t>
                </a:r>
                <a:r>
                  <a:rPr lang="fr-FR" dirty="0"/>
                  <a:t> and </a:t>
                </a:r>
                <a:r>
                  <a:rPr lang="fr-FR" dirty="0" err="1"/>
                  <a:t>stretches</a:t>
                </a:r>
                <a:r>
                  <a:rPr lang="fr-FR" dirty="0"/>
                  <a:t> </a:t>
                </a:r>
                <a:r>
                  <a:rPr lang="fr-FR" dirty="0" err="1"/>
                  <a:t>it</a:t>
                </a:r>
                <a:endParaRPr lang="fr-FR" dirty="0"/>
              </a:p>
              <a:p>
                <a:pPr lvl="1"/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8C581B6-2EEE-D648-9BD4-D6A6ACD60F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195B4531-54C7-0E46-BE39-EDFC6E4CE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491" y="1027906"/>
            <a:ext cx="2835563" cy="177395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9ADDB2F-F404-6B43-8A4F-DC91EEC2B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5491" y="2957222"/>
            <a:ext cx="2835563" cy="155216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31408F8-EF8B-9F44-AD5E-CA3DFB1C05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259" y="4680744"/>
            <a:ext cx="3554026" cy="165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9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A7B88B9-F51C-1A4E-9DDA-5ED8CF772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4" cy="1323439"/>
          </a:xfrm>
        </p:spPr>
        <p:txBody>
          <a:bodyPr anchor="t">
            <a:normAutofit/>
          </a:bodyPr>
          <a:lstStyle/>
          <a:p>
            <a:endParaRPr lang="fr-FR" sz="40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E2CFFBE0-0448-F140-9E53-9A15D4F985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146400"/>
                <a:ext cx="4391024" cy="24543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sz="2400" dirty="0">
                    <a:solidFill>
                      <a:schemeClr val="bg1">
                        <a:alpha val="80000"/>
                      </a:schemeClr>
                    </a:solidFill>
                  </a:rPr>
                  <a:t>This </a:t>
                </a:r>
                <a:r>
                  <a:rPr lang="fr-FR" sz="2400" dirty="0" err="1">
                    <a:solidFill>
                      <a:schemeClr val="bg1">
                        <a:alpha val="80000"/>
                      </a:schemeClr>
                    </a:solidFill>
                  </a:rPr>
                  <a:t>is</a:t>
                </a:r>
                <a:r>
                  <a:rPr lang="fr-FR" sz="2400" dirty="0">
                    <a:solidFill>
                      <a:schemeClr val="bg1">
                        <a:alpha val="80000"/>
                      </a:schemeClr>
                    </a:solidFill>
                  </a:rPr>
                  <a:t> </a:t>
                </a:r>
                <a:r>
                  <a:rPr lang="fr-FR" sz="2400" dirty="0" err="1">
                    <a:solidFill>
                      <a:schemeClr val="bg1">
                        <a:alpha val="80000"/>
                      </a:schemeClr>
                    </a:solidFill>
                  </a:rPr>
                  <a:t>called</a:t>
                </a:r>
                <a:r>
                  <a:rPr lang="fr-FR" sz="2400" dirty="0">
                    <a:solidFill>
                      <a:schemeClr val="bg1">
                        <a:alpha val="80000"/>
                      </a:schemeClr>
                    </a:solidFill>
                  </a:rPr>
                  <a:t> « </a:t>
                </a:r>
                <a:r>
                  <a:rPr lang="fr-FR" sz="2400" dirty="0" err="1">
                    <a:solidFill>
                      <a:schemeClr val="bg1">
                        <a:alpha val="80000"/>
                      </a:schemeClr>
                    </a:solidFill>
                  </a:rPr>
                  <a:t>scaling</a:t>
                </a:r>
                <a:r>
                  <a:rPr lang="fr-FR" sz="2400" dirty="0">
                    <a:solidFill>
                      <a:schemeClr val="bg1">
                        <a:alpha val="80000"/>
                      </a:schemeClr>
                    </a:solidFill>
                  </a:rPr>
                  <a:t> » a </a:t>
                </a:r>
                <a:r>
                  <a:rPr lang="fr-FR" sz="2400" dirty="0" err="1">
                    <a:solidFill>
                      <a:schemeClr val="bg1">
                        <a:alpha val="80000"/>
                      </a:schemeClr>
                    </a:solidFill>
                  </a:rPr>
                  <a:t>vector</a:t>
                </a:r>
                <a:r>
                  <a:rPr lang="fr-FR" sz="2400" dirty="0">
                    <a:solidFill>
                      <a:schemeClr val="bg1">
                        <a:alpha val="80000"/>
                      </a:schemeClr>
                    </a:solidFill>
                  </a:rPr>
                  <a:t> </a:t>
                </a:r>
              </a:p>
              <a:p>
                <a:r>
                  <a:rPr lang="fr-FR" sz="2400" dirty="0">
                    <a:solidFill>
                      <a:schemeClr val="bg1">
                        <a:alpha val="80000"/>
                      </a:schemeClr>
                    </a:solidFill>
                  </a:rPr>
                  <a:t>2, -1.8 etc… are </a:t>
                </a:r>
                <a:r>
                  <a:rPr lang="fr-FR" sz="2400" dirty="0" err="1">
                    <a:solidFill>
                      <a:schemeClr val="bg1">
                        <a:alpha val="80000"/>
                      </a:schemeClr>
                    </a:solidFill>
                  </a:rPr>
                  <a:t>also</a:t>
                </a:r>
                <a:r>
                  <a:rPr lang="fr-FR" sz="2400" dirty="0">
                    <a:solidFill>
                      <a:schemeClr val="bg1">
                        <a:alpha val="80000"/>
                      </a:schemeClr>
                    </a:solidFill>
                  </a:rPr>
                  <a:t> </a:t>
                </a:r>
                <a:r>
                  <a:rPr lang="fr-FR" sz="2400" dirty="0" err="1">
                    <a:solidFill>
                      <a:schemeClr val="bg1">
                        <a:alpha val="80000"/>
                      </a:schemeClr>
                    </a:solidFill>
                  </a:rPr>
                  <a:t>known</a:t>
                </a:r>
                <a:r>
                  <a:rPr lang="fr-FR" sz="2400" dirty="0">
                    <a:solidFill>
                      <a:schemeClr val="bg1">
                        <a:alpha val="80000"/>
                      </a:schemeClr>
                    </a:solidFill>
                  </a:rPr>
                  <a:t> as « </a:t>
                </a:r>
                <a:r>
                  <a:rPr lang="fr-FR" sz="2400" dirty="0" err="1">
                    <a:solidFill>
                      <a:schemeClr val="bg1">
                        <a:alpha val="80000"/>
                      </a:schemeClr>
                    </a:solidFill>
                  </a:rPr>
                  <a:t>scalars</a:t>
                </a:r>
                <a:r>
                  <a:rPr lang="fr-FR" sz="2400" dirty="0">
                    <a:solidFill>
                      <a:schemeClr val="bg1">
                        <a:alpha val="80000"/>
                      </a:schemeClr>
                    </a:solidFill>
                  </a:rPr>
                  <a:t> »</a:t>
                </a:r>
              </a:p>
              <a:p>
                <a:r>
                  <a:rPr lang="fr-FR" sz="2400" dirty="0">
                    <a:solidFill>
                      <a:schemeClr val="bg1">
                        <a:alpha val="80000"/>
                      </a:schemeClr>
                    </a:solidFill>
                  </a:rPr>
                  <a:t>General </a:t>
                </a:r>
                <a:r>
                  <a:rPr lang="fr-FR" sz="2400" dirty="0" err="1">
                    <a:solidFill>
                      <a:schemeClr val="bg1">
                        <a:alpha val="80000"/>
                      </a:schemeClr>
                    </a:solidFill>
                  </a:rPr>
                  <a:t>Idea</a:t>
                </a:r>
                <a:r>
                  <a:rPr lang="fr-FR" sz="2400" dirty="0">
                    <a:solidFill>
                      <a:schemeClr val="bg1">
                        <a:alpha val="80000"/>
                      </a:schemeClr>
                    </a:solidFill>
                  </a:rPr>
                  <a:t>:</a:t>
                </a:r>
              </a:p>
              <a:p>
                <a:pPr marL="457200" lvl="1" indent="0">
                  <a:buNone/>
                </a:pPr>
                <a:endParaRPr lang="fr-FR" b="0" i="1" dirty="0">
                  <a:solidFill>
                    <a:schemeClr val="bg1">
                      <a:alpha val="8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b="0" i="1">
                          <a:solidFill>
                            <a:schemeClr val="bg1">
                              <a:alpha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solidFill>
                                <a:schemeClr val="bg1">
                                  <a:alpha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>
                                  <a:solidFill>
                                    <a:schemeClr val="bg1">
                                      <a:alpha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>
                                  <a:solidFill>
                                    <a:schemeClr val="bg1">
                                      <a:alpha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fr-FR" b="0" i="1">
                                  <a:solidFill>
                                    <a:schemeClr val="bg1">
                                      <a:alpha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fr-FR" b="0" i="1">
                          <a:solidFill>
                            <a:schemeClr val="bg1">
                              <a:alpha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>
                              <a:solidFill>
                                <a:schemeClr val="bg1">
                                  <a:alpha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>
                                  <a:solidFill>
                                    <a:schemeClr val="bg1">
                                      <a:alpha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>
                                  <a:solidFill>
                                    <a:schemeClr val="bg1">
                                      <a:alpha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FR" b="0" i="1">
                                  <a:solidFill>
                                    <a:schemeClr val="bg1">
                                      <a:alpha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fr-FR" b="0" i="1">
                                  <a:solidFill>
                                    <a:schemeClr val="bg1">
                                      <a:alpha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FR" b="0" i="1">
                                  <a:solidFill>
                                    <a:schemeClr val="bg1">
                                      <a:alpha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>
                  <a:solidFill>
                    <a:schemeClr val="bg1">
                      <a:alpha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E2CFFBE0-0448-F140-9E53-9A15D4F985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146400"/>
                <a:ext cx="4391024" cy="2454300"/>
              </a:xfrm>
              <a:blipFill>
                <a:blip r:embed="rId2"/>
                <a:stretch>
                  <a:fillRect l="-1734" t="-41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D44E3F87-3D58-4B03-86B2-15A5C5B9C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841376"/>
            <a:ext cx="5260976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4D09509-F6FC-47A6-B196-CCCFD8E83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BA5B9D66-192D-4F12-964D-2B23A1D27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9C14E68-C469-4A71-AF08-169DB545FC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2C18990-7F62-45E8-B68F-47E95E481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C206BB2-3759-4DF0-9932-7445B6367A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81FA6FA-3CB6-4F57-8871-82DDE5BE8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3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809355A1-2694-7545-B325-F60B3E61F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932" y="2106989"/>
            <a:ext cx="4369112" cy="155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232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55CD49-09A9-144B-9512-88D93ED6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Exercises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8998C23-E6FF-A646-812F-36118CFF96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fr-FR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fr-FR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pPr marL="0" indent="0" algn="ctr">
                  <a:buNone/>
                </a:pPr>
                <a:r>
                  <a:rPr lang="fr-FR" dirty="0" err="1"/>
                  <a:t>Compute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+ 2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and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8998C23-E6FF-A646-812F-36118CFF96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8877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03722-298C-EB4B-9DE9-CA207BD1A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Exercises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1A5EAD86-9003-B643-96E1-D4B2F782FD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fr-FR" dirty="0"/>
                  <a:t>Display the </a:t>
                </a:r>
                <a:r>
                  <a:rPr lang="fr-FR" dirty="0" err="1"/>
                  <a:t>following</a:t>
                </a:r>
                <a:r>
                  <a:rPr lang="fr-FR" dirty="0"/>
                  <a:t> </a:t>
                </a:r>
                <a:r>
                  <a:rPr lang="fr-FR" dirty="0" err="1"/>
                  <a:t>vectors</a:t>
                </a:r>
                <a:r>
                  <a:rPr lang="fr-FR" dirty="0"/>
                  <a:t> </a:t>
                </a:r>
                <a:r>
                  <a:rPr lang="fr-FR" dirty="0" err="1"/>
                  <a:t>using</a:t>
                </a:r>
                <a:r>
                  <a:rPr lang="fr-FR" dirty="0"/>
                  <a:t> </a:t>
                </a:r>
                <a:r>
                  <a:rPr lang="fr-FR" dirty="0" err="1"/>
                  <a:t>arrows</a:t>
                </a:r>
                <a:r>
                  <a:rPr lang="fr-FR" dirty="0"/>
                  <a:t> on an </a:t>
                </a:r>
                <a:r>
                  <a:rPr lang="fr-FR" dirty="0" err="1"/>
                  <a:t>xy</a:t>
                </a:r>
                <a:r>
                  <a:rPr lang="fr-FR" dirty="0"/>
                  <a:t>-graph:</a:t>
                </a:r>
                <a:endParaRPr lang="fr-F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 + 2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fr-F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1A5EAD86-9003-B643-96E1-D4B2F782FD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1421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4E4089-8361-6048-BE32-29E9F0019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How to </a:t>
            </a:r>
            <a:r>
              <a:rPr lang="fr-FR" dirty="0" err="1"/>
              <a:t>reconcile</a:t>
            </a:r>
            <a:r>
              <a:rPr lang="fr-FR" dirty="0"/>
              <a:t> the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views</a:t>
            </a:r>
            <a:r>
              <a:rPr lang="fr-FR" dirty="0"/>
              <a:t> </a:t>
            </a:r>
            <a:r>
              <a:rPr lang="fr-FR" dirty="0" err="1"/>
              <a:t>mentioned</a:t>
            </a:r>
            <a:r>
              <a:rPr lang="fr-FR" dirty="0"/>
              <a:t>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7413ED-DF30-FB43-BF07-FBEA6459B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Algebra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in </a:t>
            </a:r>
            <a:r>
              <a:rPr lang="fr-FR" dirty="0" err="1"/>
              <a:t>fact</a:t>
            </a:r>
            <a:r>
              <a:rPr lang="fr-FR" dirty="0"/>
              <a:t> about the </a:t>
            </a:r>
            <a:r>
              <a:rPr lang="fr-FR" dirty="0" err="1"/>
              <a:t>ability</a:t>
            </a:r>
            <a:r>
              <a:rPr lang="fr-FR" dirty="0"/>
              <a:t> to go back and </a:t>
            </a:r>
            <a:r>
              <a:rPr lang="fr-FR" dirty="0" err="1"/>
              <a:t>forth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the </a:t>
            </a:r>
            <a:r>
              <a:rPr lang="fr-FR" dirty="0" err="1"/>
              <a:t>geometric</a:t>
            </a:r>
            <a:r>
              <a:rPr lang="fr-FR" dirty="0"/>
              <a:t> / spatial </a:t>
            </a:r>
            <a:r>
              <a:rPr lang="fr-FR" dirty="0" err="1"/>
              <a:t>view</a:t>
            </a:r>
            <a:r>
              <a:rPr lang="fr-FR" dirty="0"/>
              <a:t> and the </a:t>
            </a:r>
            <a:r>
              <a:rPr lang="fr-FR" dirty="0" err="1"/>
              <a:t>ordered</a:t>
            </a:r>
            <a:r>
              <a:rPr lang="fr-FR" dirty="0"/>
              <a:t> </a:t>
            </a:r>
            <a:r>
              <a:rPr lang="fr-FR" dirty="0" err="1"/>
              <a:t>list</a:t>
            </a:r>
            <a:r>
              <a:rPr lang="fr-FR" dirty="0"/>
              <a:t> of </a:t>
            </a:r>
            <a:r>
              <a:rPr lang="fr-FR" dirty="0" err="1"/>
              <a:t>numbers</a:t>
            </a:r>
            <a:r>
              <a:rPr lang="fr-FR" dirty="0"/>
              <a:t> </a:t>
            </a:r>
            <a:r>
              <a:rPr lang="fr-FR" dirty="0" err="1"/>
              <a:t>view</a:t>
            </a:r>
            <a:endParaRPr lang="fr-FR" dirty="0"/>
          </a:p>
          <a:p>
            <a:r>
              <a:rPr lang="fr-FR" dirty="0"/>
              <a:t>CS </a:t>
            </a:r>
            <a:r>
              <a:rPr lang="fr-FR" dirty="0" err="1"/>
              <a:t>student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visualize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lists</a:t>
            </a:r>
            <a:r>
              <a:rPr lang="fr-FR" dirty="0"/>
              <a:t> of </a:t>
            </a:r>
            <a:r>
              <a:rPr lang="fr-FR" dirty="0" err="1"/>
              <a:t>numbers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helpful</a:t>
            </a:r>
            <a:r>
              <a:rPr lang="fr-FR" dirty="0"/>
              <a:t> to </a:t>
            </a:r>
            <a:r>
              <a:rPr lang="fr-FR" dirty="0" err="1"/>
              <a:t>find</a:t>
            </a:r>
            <a:r>
              <a:rPr lang="fr-FR" dirty="0"/>
              <a:t> patterns in data, </a:t>
            </a:r>
            <a:r>
              <a:rPr lang="fr-FR" dirty="0" err="1"/>
              <a:t>see</a:t>
            </a:r>
            <a:r>
              <a:rPr lang="fr-FR" dirty="0"/>
              <a:t> how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distributed</a:t>
            </a:r>
            <a:endParaRPr lang="fr-FR" dirty="0"/>
          </a:p>
          <a:p>
            <a:r>
              <a:rPr lang="fr-FR" dirty="0" err="1"/>
              <a:t>Physics</a:t>
            </a:r>
            <a:r>
              <a:rPr lang="fr-FR" dirty="0"/>
              <a:t> </a:t>
            </a:r>
            <a:r>
              <a:rPr lang="fr-FR" dirty="0" err="1"/>
              <a:t>students</a:t>
            </a:r>
            <a:r>
              <a:rPr lang="fr-FR" dirty="0"/>
              <a:t> and computer </a:t>
            </a:r>
            <a:r>
              <a:rPr lang="fr-FR" dirty="0" err="1"/>
              <a:t>graphics</a:t>
            </a:r>
            <a:r>
              <a:rPr lang="fr-FR" dirty="0"/>
              <a:t> </a:t>
            </a:r>
            <a:r>
              <a:rPr lang="fr-FR" dirty="0" err="1"/>
              <a:t>programmers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describe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mathematically</a:t>
            </a:r>
            <a:r>
              <a:rPr lang="fr-FR" dirty="0"/>
              <a:t> and </a:t>
            </a:r>
            <a:r>
              <a:rPr lang="fr-FR" dirty="0" err="1"/>
              <a:t>manipulate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6110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F6BF7CD-977D-FF4A-AAEA-7C7C42016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fr-FR" sz="3600" dirty="0"/>
              <a:t>Basis </a:t>
            </a:r>
            <a:r>
              <a:rPr lang="fr-FR" sz="3600" dirty="0" err="1"/>
              <a:t>Vectors</a:t>
            </a:r>
            <a:endParaRPr lang="fr-F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558A88A3-BE8C-F34E-B0C9-82EA161A3B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469" y="1782981"/>
                <a:ext cx="4008384" cy="4393982"/>
              </a:xfrm>
            </p:spPr>
            <p:txBody>
              <a:bodyPr>
                <a:normAutofit/>
              </a:bodyPr>
              <a:lstStyle/>
              <a:p>
                <a:r>
                  <a:rPr lang="fr-FR" sz="2000" dirty="0"/>
                  <a:t>Basis </a:t>
                </a:r>
                <a:r>
                  <a:rPr lang="fr-FR" sz="2000" dirty="0" err="1"/>
                  <a:t>vectors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r>
                      <a:rPr lang="fr-FR" sz="2000" b="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FR" sz="2000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>
                        <a:latin typeface="Cambria Math" panose="02040503050406030204" pitchFamily="18" charset="0"/>
                      </a:rPr>
                      <m:t>h𝑎𝑡</m:t>
                    </m:r>
                  </m:oMath>
                </a14:m>
                <a:r>
                  <a:rPr lang="fr-FR" sz="2000" dirty="0"/>
                  <a:t> and </a:t>
                </a:r>
                <a14:m>
                  <m:oMath xmlns:m="http://schemas.openxmlformats.org/officeDocument/2006/math">
                    <m:r>
                      <a:rPr lang="fr-FR" sz="2000" b="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fr-FR" sz="2000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>
                        <a:latin typeface="Cambria Math" panose="02040503050406030204" pitchFamily="18" charset="0"/>
                      </a:rPr>
                      <m:t>h𝑎𝑡</m:t>
                    </m:r>
                  </m:oMath>
                </a14:m>
                <a:endParaRPr lang="fr-FR" sz="2000" b="0" dirty="0"/>
              </a:p>
              <a:p>
                <a:r>
                  <a:rPr lang="fr-FR" sz="2000" b="0" dirty="0" err="1"/>
                  <a:t>Vectors</a:t>
                </a:r>
                <a:r>
                  <a:rPr lang="fr-FR" sz="2000" b="0" dirty="0"/>
                  <a:t> </a:t>
                </a:r>
                <a:r>
                  <a:rPr lang="fr-FR" sz="2000" b="0" dirty="0" err="1"/>
                  <a:t>which</a:t>
                </a:r>
                <a:r>
                  <a:rPr lang="fr-FR" sz="2000" b="0" dirty="0"/>
                  <a:t> </a:t>
                </a:r>
                <a:r>
                  <a:rPr lang="fr-FR" sz="2000" b="0" dirty="0" err="1"/>
                  <a:t>determine</a:t>
                </a:r>
                <a:r>
                  <a:rPr lang="fr-FR" sz="2000" b="0" dirty="0"/>
                  <a:t> the basic unit for the </a:t>
                </a:r>
                <a:r>
                  <a:rPr lang="fr-FR" sz="2000" b="0" dirty="0" err="1"/>
                  <a:t>space</a:t>
                </a:r>
                <a:endParaRPr lang="fr-FR" sz="20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h𝑎𝑡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fr-FR" sz="20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h𝑎𝑡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fr-FR" sz="2000" b="0" dirty="0"/>
              </a:p>
              <a:p>
                <a:endParaRPr lang="fr-FR" sz="2000" b="0" dirty="0"/>
              </a:p>
              <a:p>
                <a:endParaRPr lang="fr-FR" sz="2000" b="0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558A88A3-BE8C-F34E-B0C9-82EA161A3B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469" y="1782981"/>
                <a:ext cx="4008384" cy="4393982"/>
              </a:xfrm>
              <a:blipFill>
                <a:blip r:embed="rId2"/>
                <a:stretch>
                  <a:fillRect l="-1262" t="-1729" r="-18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EC4B130E-992E-A74C-A947-1EE0E1887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320" y="2069328"/>
            <a:ext cx="6253212" cy="378919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98589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C299F4-61E7-F24F-B303-EBE812CC9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Combinations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4CE39D-2CB6-9647-AFB1-0D59DDAAE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vector</a:t>
            </a:r>
            <a:r>
              <a:rPr lang="fr-FR" dirty="0"/>
              <a:t> in 2D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expressed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these</a:t>
            </a:r>
            <a:r>
              <a:rPr lang="fr-FR" dirty="0"/>
              <a:t> 2 </a:t>
            </a:r>
            <a:r>
              <a:rPr lang="fr-FR" dirty="0" err="1"/>
              <a:t>vectors</a:t>
            </a:r>
            <a:r>
              <a:rPr lang="fr-FR" dirty="0"/>
              <a:t> :</a:t>
            </a:r>
          </a:p>
          <a:p>
            <a:pPr lvl="1"/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92C1934-71B3-1945-9357-A73D7509D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57732"/>
            <a:ext cx="10515595" cy="36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53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F290F7-0385-2349-B226-A74F19D3F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939647-97E1-DA44-A63F-3515EC00D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Algebra</a:t>
            </a:r>
            <a:r>
              <a:rPr lang="fr-FR" dirty="0"/>
              <a:t> :</a:t>
            </a:r>
          </a:p>
          <a:p>
            <a:pPr marL="457200" lvl="1" indent="0">
              <a:buNone/>
            </a:pPr>
            <a:r>
              <a:rPr lang="fr-FR" i="1" dirty="0"/>
              <a:t>« </a:t>
            </a:r>
            <a:r>
              <a:rPr lang="fr-FR" i="1" dirty="0" err="1"/>
              <a:t>Algebra</a:t>
            </a:r>
            <a:r>
              <a:rPr lang="fr-FR" i="1" dirty="0"/>
              <a:t> </a:t>
            </a:r>
            <a:r>
              <a:rPr lang="fr-FR" i="1" dirty="0" err="1"/>
              <a:t>is</a:t>
            </a:r>
            <a:r>
              <a:rPr lang="fr-FR" i="1" dirty="0"/>
              <a:t> the </a:t>
            </a:r>
            <a:r>
              <a:rPr lang="fr-FR" i="1" dirty="0" err="1"/>
              <a:t>intellectual</a:t>
            </a:r>
            <a:r>
              <a:rPr lang="fr-FR" i="1" dirty="0"/>
              <a:t> instrument </a:t>
            </a:r>
            <a:r>
              <a:rPr lang="fr-FR" i="1" dirty="0" err="1"/>
              <a:t>which</a:t>
            </a:r>
            <a:r>
              <a:rPr lang="fr-FR" i="1" dirty="0"/>
              <a:t> has been </a:t>
            </a:r>
            <a:r>
              <a:rPr lang="fr-FR" i="1" dirty="0" err="1"/>
              <a:t>created</a:t>
            </a:r>
            <a:r>
              <a:rPr lang="fr-FR" i="1" dirty="0"/>
              <a:t> for </a:t>
            </a:r>
            <a:r>
              <a:rPr lang="fr-FR" i="1" dirty="0" err="1"/>
              <a:t>rendering</a:t>
            </a:r>
            <a:r>
              <a:rPr lang="fr-FR" i="1" dirty="0"/>
              <a:t> </a:t>
            </a:r>
            <a:r>
              <a:rPr lang="fr-FR" i="1" dirty="0" err="1"/>
              <a:t>clear</a:t>
            </a:r>
            <a:r>
              <a:rPr lang="fr-FR" i="1" dirty="0"/>
              <a:t> the quantitative aspect of the world » — Alfred </a:t>
            </a:r>
            <a:r>
              <a:rPr lang="fr-FR" i="1" dirty="0" err="1"/>
              <a:t>North</a:t>
            </a:r>
            <a:r>
              <a:rPr lang="fr-FR" i="1" dirty="0"/>
              <a:t> Whitehead</a:t>
            </a:r>
          </a:p>
          <a:p>
            <a:pPr marL="457200" lvl="1" indent="0">
              <a:buNone/>
            </a:pPr>
            <a:endParaRPr lang="fr-FR" i="1" dirty="0"/>
          </a:p>
          <a:p>
            <a:pPr lvl="1">
              <a:buFont typeface="Symbol" pitchFamily="2" charset="2"/>
              <a:buChar char="Þ"/>
            </a:pPr>
            <a:r>
              <a:rPr lang="fr-FR" dirty="0" err="1"/>
              <a:t>Mathematics’s</a:t>
            </a:r>
            <a:r>
              <a:rPr lang="fr-FR" dirty="0"/>
              <a:t> </a:t>
            </a:r>
            <a:r>
              <a:rPr lang="fr-FR" dirty="0" err="1"/>
              <a:t>concerns</a:t>
            </a:r>
            <a:r>
              <a:rPr lang="fr-FR" dirty="0"/>
              <a:t> :</a:t>
            </a:r>
          </a:p>
          <a:p>
            <a:pPr lvl="2">
              <a:buFont typeface="Symbol" pitchFamily="2" charset="2"/>
              <a:buChar char="Þ"/>
            </a:pPr>
            <a:r>
              <a:rPr lang="fr-FR" dirty="0" err="1"/>
              <a:t>Numbers</a:t>
            </a:r>
            <a:r>
              <a:rPr lang="fr-FR" dirty="0"/>
              <a:t> and </a:t>
            </a:r>
            <a:r>
              <a:rPr lang="fr-FR" dirty="0" err="1"/>
              <a:t>geometry</a:t>
            </a:r>
            <a:r>
              <a:rPr lang="fr-FR" dirty="0"/>
              <a:t> </a:t>
            </a:r>
            <a:r>
              <a:rPr lang="fr-FR" dirty="0" err="1"/>
              <a:t>mainly</a:t>
            </a:r>
            <a:endParaRPr lang="fr-FR" dirty="0"/>
          </a:p>
          <a:p>
            <a:pPr lvl="1">
              <a:buFont typeface="Symbol" pitchFamily="2" charset="2"/>
              <a:buChar char="Þ"/>
            </a:pPr>
            <a:r>
              <a:rPr lang="fr-FR" dirty="0" err="1"/>
              <a:t>Characterized</a:t>
            </a:r>
            <a:r>
              <a:rPr lang="fr-FR" dirty="0"/>
              <a:t> by an extensive use of </a:t>
            </a:r>
            <a:r>
              <a:rPr lang="fr-FR" dirty="0" err="1"/>
              <a:t>symbolism</a:t>
            </a:r>
            <a:r>
              <a:rPr lang="fr-FR" dirty="0"/>
              <a:t>:</a:t>
            </a:r>
          </a:p>
          <a:p>
            <a:pPr lvl="2">
              <a:buFont typeface="Symbol" pitchFamily="2" charset="2"/>
              <a:buChar char="Þ"/>
            </a:pPr>
            <a:r>
              <a:rPr lang="fr-FR" dirty="0" err="1"/>
              <a:t>Generally</a:t>
            </a:r>
            <a:r>
              <a:rPr lang="fr-FR" dirty="0"/>
              <a:t>, the use of </a:t>
            </a: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symbols</a:t>
            </a:r>
            <a:r>
              <a:rPr lang="fr-FR" dirty="0"/>
              <a:t> mark the transition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arithmetic</a:t>
            </a:r>
            <a:r>
              <a:rPr lang="fr-FR" dirty="0"/>
              <a:t> and </a:t>
            </a:r>
            <a:r>
              <a:rPr lang="fr-FR" dirty="0" err="1"/>
              <a:t>algebra</a:t>
            </a:r>
            <a:r>
              <a:rPr lang="fr-FR" dirty="0"/>
              <a:t>.</a:t>
            </a:r>
          </a:p>
          <a:p>
            <a:pPr>
              <a:buFont typeface="Symbol" pitchFamily="2" charset="2"/>
              <a:buChar char="Þ"/>
            </a:pPr>
            <a:r>
              <a:rPr lang="fr-FR" dirty="0"/>
              <a:t> </a:t>
            </a:r>
            <a:r>
              <a:rPr lang="fr-FR" dirty="0" err="1"/>
              <a:t>Algebra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understood</a:t>
            </a:r>
            <a:r>
              <a:rPr lang="fr-FR" dirty="0"/>
              <a:t> as a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applied</a:t>
            </a:r>
            <a:r>
              <a:rPr lang="fr-FR" dirty="0"/>
              <a:t> </a:t>
            </a:r>
            <a:r>
              <a:rPr lang="fr-FR" dirty="0" err="1"/>
              <a:t>here</a:t>
            </a:r>
            <a:r>
              <a:rPr lang="fr-FR" dirty="0"/>
              <a:t> to </a:t>
            </a:r>
            <a:r>
              <a:rPr lang="fr-FR" i="1" dirty="0" err="1"/>
              <a:t>lines</a:t>
            </a:r>
            <a:r>
              <a:rPr lang="fr-FR" dirty="0"/>
              <a:t> and </a:t>
            </a:r>
            <a:r>
              <a:rPr lang="fr-FR" dirty="0" err="1"/>
              <a:t>objects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go </a:t>
            </a:r>
            <a:r>
              <a:rPr lang="fr-FR" dirty="0" err="1"/>
              <a:t>beyond</a:t>
            </a:r>
            <a:r>
              <a:rPr lang="fr-FR" dirty="0"/>
              <a:t> a single dimension (</a:t>
            </a:r>
            <a:r>
              <a:rPr lang="fr-FR" dirty="0" err="1"/>
              <a:t>numbers</a:t>
            </a:r>
            <a:r>
              <a:rPr lang="fr-FR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354928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26C374-4CC9-614E-B519-EAB2B0C39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Combinations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A9894D0-8038-B549-B38B-ED7B6D9AB6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fr-FR" dirty="0"/>
                  <a:t>So </a:t>
                </a:r>
                <a:r>
                  <a:rPr lang="fr-FR" dirty="0" err="1"/>
                  <a:t>any</a:t>
                </a:r>
                <a:r>
                  <a:rPr lang="fr-FR" dirty="0"/>
                  <a:t> time </a:t>
                </a:r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describe</a:t>
                </a:r>
                <a:r>
                  <a:rPr lang="fr-FR" dirty="0"/>
                  <a:t> </a:t>
                </a:r>
                <a:r>
                  <a:rPr lang="fr-FR" dirty="0" err="1"/>
                  <a:t>vectors</a:t>
                </a:r>
                <a:r>
                  <a:rPr lang="fr-FR" dirty="0"/>
                  <a:t>, </a:t>
                </a:r>
                <a:r>
                  <a:rPr lang="fr-FR" dirty="0" err="1"/>
                  <a:t>it</a:t>
                </a:r>
                <a:r>
                  <a:rPr lang="fr-FR" dirty="0"/>
                  <a:t> </a:t>
                </a:r>
                <a:r>
                  <a:rPr lang="fr-FR" dirty="0" err="1"/>
                  <a:t>depends</a:t>
                </a:r>
                <a:r>
                  <a:rPr lang="fr-FR" dirty="0"/>
                  <a:t> on an </a:t>
                </a:r>
                <a:r>
                  <a:rPr lang="fr-FR" dirty="0" err="1"/>
                  <a:t>implicit</a:t>
                </a:r>
                <a:r>
                  <a:rPr lang="fr-FR" dirty="0"/>
                  <a:t> </a:t>
                </a:r>
                <a:r>
                  <a:rPr lang="fr-FR" dirty="0" err="1"/>
                  <a:t>choice</a:t>
                </a:r>
                <a:r>
                  <a:rPr lang="fr-FR" dirty="0"/>
                  <a:t> of basis </a:t>
                </a:r>
                <a:r>
                  <a:rPr lang="fr-FR" dirty="0" err="1"/>
                  <a:t>vectors</a:t>
                </a:r>
                <a:r>
                  <a:rPr lang="fr-FR" dirty="0"/>
                  <a:t>.</a:t>
                </a:r>
              </a:p>
              <a:p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could</a:t>
                </a:r>
                <a:r>
                  <a:rPr lang="fr-FR" dirty="0"/>
                  <a:t> have </a:t>
                </a:r>
                <a:r>
                  <a:rPr lang="fr-FR" dirty="0" err="1"/>
                  <a:t>chosen</a:t>
                </a:r>
                <a:r>
                  <a:rPr lang="fr-FR" dirty="0"/>
                  <a:t> </a:t>
                </a:r>
                <a:r>
                  <a:rPr lang="fr-FR" dirty="0" err="1"/>
                  <a:t>many</a:t>
                </a:r>
                <a:r>
                  <a:rPr lang="fr-FR" dirty="0"/>
                  <a:t> </a:t>
                </a:r>
                <a:r>
                  <a:rPr lang="fr-FR" dirty="0" err="1"/>
                  <a:t>other</a:t>
                </a:r>
                <a:r>
                  <a:rPr lang="fr-FR" dirty="0"/>
                  <a:t> </a:t>
                </a:r>
                <a:r>
                  <a:rPr lang="fr-FR" dirty="0" err="1"/>
                  <a:t>vectors</a:t>
                </a:r>
                <a:r>
                  <a:rPr lang="fr-FR" dirty="0"/>
                  <a:t> as « basis » </a:t>
                </a:r>
                <a:r>
                  <a:rPr lang="fr-FR" dirty="0" err="1"/>
                  <a:t>vectors</a:t>
                </a:r>
                <a:r>
                  <a:rPr lang="fr-FR" dirty="0"/>
                  <a:t>.</a:t>
                </a:r>
              </a:p>
              <a:p>
                <a:endParaRPr lang="fr-F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eqAr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=5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h𝑎𝑡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h𝑎𝑡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</a:p>
              <a:p>
                <a:endParaRPr lang="fr-FR" dirty="0"/>
              </a:p>
              <a:p>
                <a:r>
                  <a:rPr lang="fr-FR" dirty="0" err="1"/>
                  <a:t>Any</a:t>
                </a:r>
                <a:r>
                  <a:rPr lang="fr-FR" dirty="0"/>
                  <a:t> time </a:t>
                </a:r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scale</a:t>
                </a:r>
                <a:r>
                  <a:rPr lang="fr-FR" dirty="0"/>
                  <a:t> and </a:t>
                </a:r>
                <a:r>
                  <a:rPr lang="fr-FR" dirty="0" err="1"/>
                  <a:t>add</a:t>
                </a:r>
                <a:r>
                  <a:rPr lang="fr-FR" dirty="0"/>
                  <a:t> </a:t>
                </a:r>
                <a:r>
                  <a:rPr lang="fr-FR" dirty="0" err="1"/>
                  <a:t>vectors</a:t>
                </a:r>
                <a:r>
                  <a:rPr lang="fr-FR" dirty="0"/>
                  <a:t> =&gt; </a:t>
                </a:r>
                <a:r>
                  <a:rPr lang="fr-FR" dirty="0" err="1"/>
                  <a:t>we</a:t>
                </a:r>
                <a:r>
                  <a:rPr lang="fr-FR" dirty="0"/>
                  <a:t> call </a:t>
                </a:r>
                <a:r>
                  <a:rPr lang="fr-FR" dirty="0" err="1"/>
                  <a:t>this</a:t>
                </a:r>
                <a:r>
                  <a:rPr lang="fr-FR" dirty="0"/>
                  <a:t> a </a:t>
                </a:r>
                <a:r>
                  <a:rPr lang="fr-FR" dirty="0" err="1"/>
                  <a:t>linear</a:t>
                </a:r>
                <a:r>
                  <a:rPr lang="fr-FR" dirty="0"/>
                  <a:t> </a:t>
                </a:r>
                <a:r>
                  <a:rPr lang="fr-FR" dirty="0" err="1"/>
                  <a:t>combination</a:t>
                </a:r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A9894D0-8038-B549-B38B-ED7B6D9AB6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684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86AD28A-85F6-EA45-A027-0E5A33156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fr-FR">
                <a:solidFill>
                  <a:schemeClr val="bg1"/>
                </a:solidFill>
              </a:rPr>
              <a:t>Span </a:t>
            </a:r>
          </a:p>
        </p:txBody>
      </p:sp>
      <p:cxnSp>
        <p:nvCxnSpPr>
          <p:cNvPr id="23" name="Straight Connector 11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A838F-A676-4E4E-B23D-8AFC07C69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88833"/>
            <a:ext cx="4800600" cy="3711571"/>
          </a:xfrm>
        </p:spPr>
        <p:txBody>
          <a:bodyPr>
            <a:norm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Can </a:t>
            </a:r>
            <a:r>
              <a:rPr lang="fr-FR" sz="2000" dirty="0" err="1">
                <a:solidFill>
                  <a:schemeClr val="bg1"/>
                </a:solidFill>
              </a:rPr>
              <a:t>reach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any</a:t>
            </a:r>
            <a:r>
              <a:rPr lang="fr-FR" sz="2000" dirty="0">
                <a:solidFill>
                  <a:schemeClr val="bg1"/>
                </a:solidFill>
              </a:rPr>
              <a:t> point in </a:t>
            </a:r>
            <a:r>
              <a:rPr lang="fr-FR" sz="2000" dirty="0" err="1">
                <a:solidFill>
                  <a:schemeClr val="bg1"/>
                </a:solidFill>
              </a:rPr>
              <a:t>space</a:t>
            </a:r>
            <a:r>
              <a:rPr lang="fr-FR" sz="2000" dirty="0">
                <a:solidFill>
                  <a:schemeClr val="bg1"/>
                </a:solidFill>
              </a:rPr>
              <a:t> by </a:t>
            </a:r>
            <a:r>
              <a:rPr lang="fr-FR" sz="2000" dirty="0" err="1">
                <a:solidFill>
                  <a:schemeClr val="bg1"/>
                </a:solidFill>
              </a:rPr>
              <a:t>using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linear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combinations</a:t>
            </a:r>
            <a:r>
              <a:rPr lang="fr-FR" sz="2000" dirty="0">
                <a:solidFill>
                  <a:schemeClr val="bg1"/>
                </a:solidFill>
              </a:rPr>
              <a:t> (</a:t>
            </a:r>
            <a:r>
              <a:rPr lang="fr-FR" sz="2000" dirty="0" err="1">
                <a:solidFill>
                  <a:schemeClr val="bg1"/>
                </a:solidFill>
              </a:rPr>
              <a:t>barring</a:t>
            </a:r>
            <a:r>
              <a:rPr lang="fr-FR" sz="2000" dirty="0">
                <a:solidFill>
                  <a:schemeClr val="bg1"/>
                </a:solidFill>
              </a:rPr>
              <a:t> certain </a:t>
            </a:r>
            <a:r>
              <a:rPr lang="fr-FR" sz="2000" dirty="0" err="1">
                <a:solidFill>
                  <a:schemeClr val="bg1"/>
                </a:solidFill>
              </a:rPr>
              <a:t>specific</a:t>
            </a:r>
            <a:r>
              <a:rPr lang="fr-FR" sz="2000" dirty="0">
                <a:solidFill>
                  <a:schemeClr val="bg1"/>
                </a:solidFill>
              </a:rPr>
              <a:t> cases </a:t>
            </a:r>
            <a:r>
              <a:rPr lang="fr-FR" sz="2000" dirty="0" err="1">
                <a:solidFill>
                  <a:schemeClr val="bg1"/>
                </a:solidFill>
              </a:rPr>
              <a:t>where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vectors</a:t>
            </a:r>
            <a:r>
              <a:rPr lang="fr-FR" sz="2000" dirty="0">
                <a:solidFill>
                  <a:schemeClr val="bg1"/>
                </a:solidFill>
              </a:rPr>
              <a:t> are </a:t>
            </a:r>
            <a:r>
              <a:rPr lang="fr-FR" sz="2000" dirty="0" err="1">
                <a:solidFill>
                  <a:schemeClr val="bg1"/>
                </a:solidFill>
              </a:rPr>
              <a:t>colinear</a:t>
            </a:r>
            <a:r>
              <a:rPr lang="fr-FR" sz="2000" dirty="0">
                <a:solidFill>
                  <a:schemeClr val="bg1"/>
                </a:solidFill>
              </a:rPr>
              <a:t> or one of the </a:t>
            </a:r>
            <a:r>
              <a:rPr lang="fr-FR" sz="2000" dirty="0" err="1">
                <a:solidFill>
                  <a:schemeClr val="bg1"/>
                </a:solidFill>
              </a:rPr>
              <a:t>vectors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is</a:t>
            </a:r>
            <a:r>
              <a:rPr lang="fr-FR" sz="2000" dirty="0">
                <a:solidFill>
                  <a:schemeClr val="bg1"/>
                </a:solidFill>
              </a:rPr>
              <a:t> the 0 </a:t>
            </a:r>
            <a:r>
              <a:rPr lang="fr-FR" sz="2000" dirty="0" err="1">
                <a:solidFill>
                  <a:schemeClr val="bg1"/>
                </a:solidFill>
              </a:rPr>
              <a:t>vector</a:t>
            </a:r>
            <a:r>
              <a:rPr lang="fr-FR" sz="2000" dirty="0">
                <a:solidFill>
                  <a:schemeClr val="bg1"/>
                </a:solidFill>
              </a:rPr>
              <a:t>)</a:t>
            </a:r>
          </a:p>
          <a:p>
            <a:r>
              <a:rPr lang="fr-FR" sz="2000" dirty="0">
                <a:solidFill>
                  <a:schemeClr val="bg1"/>
                </a:solidFill>
              </a:rPr>
              <a:t>This </a:t>
            </a:r>
            <a:r>
              <a:rPr lang="fr-FR" sz="2000" dirty="0" err="1">
                <a:solidFill>
                  <a:schemeClr val="bg1"/>
                </a:solidFill>
              </a:rPr>
              <a:t>is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called</a:t>
            </a:r>
            <a:r>
              <a:rPr lang="fr-FR" sz="2000" dirty="0">
                <a:solidFill>
                  <a:schemeClr val="bg1"/>
                </a:solidFill>
              </a:rPr>
              <a:t> the </a:t>
            </a:r>
            <a:r>
              <a:rPr lang="fr-FR" sz="2000" i="1" dirty="0" err="1">
                <a:solidFill>
                  <a:schemeClr val="bg1"/>
                </a:solidFill>
              </a:rPr>
              <a:t>span</a:t>
            </a:r>
            <a:r>
              <a:rPr lang="fr-FR" sz="2000" dirty="0">
                <a:solidFill>
                  <a:schemeClr val="bg1"/>
                </a:solidFill>
              </a:rPr>
              <a:t> of 2 </a:t>
            </a:r>
            <a:r>
              <a:rPr lang="fr-FR" sz="2000" dirty="0" err="1">
                <a:solidFill>
                  <a:schemeClr val="bg1"/>
                </a:solidFill>
              </a:rPr>
              <a:t>vectors</a:t>
            </a:r>
            <a:r>
              <a:rPr lang="fr-FR" sz="2000" dirty="0">
                <a:solidFill>
                  <a:schemeClr val="bg1"/>
                </a:solidFill>
              </a:rPr>
              <a:t>, the </a:t>
            </a:r>
            <a:r>
              <a:rPr lang="fr-FR" sz="2000" dirty="0" err="1">
                <a:solidFill>
                  <a:schemeClr val="bg1"/>
                </a:solidFill>
              </a:rPr>
              <a:t>amount</a:t>
            </a:r>
            <a:r>
              <a:rPr lang="fr-FR" sz="2000" dirty="0">
                <a:solidFill>
                  <a:schemeClr val="bg1"/>
                </a:solidFill>
              </a:rPr>
              <a:t> of </a:t>
            </a:r>
            <a:r>
              <a:rPr lang="fr-FR" sz="2000" dirty="0" err="1">
                <a:solidFill>
                  <a:schemeClr val="bg1"/>
                </a:solidFill>
              </a:rPr>
              <a:t>space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they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can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cover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basically</a:t>
            </a:r>
            <a:r>
              <a:rPr lang="fr-FR" sz="2000" dirty="0">
                <a:solidFill>
                  <a:schemeClr val="bg1"/>
                </a:solidFill>
              </a:rPr>
              <a:t>.</a:t>
            </a:r>
          </a:p>
          <a:p>
            <a:r>
              <a:rPr lang="fr-FR" sz="2000" dirty="0">
                <a:solidFill>
                  <a:schemeClr val="bg1"/>
                </a:solidFill>
              </a:rPr>
              <a:t>In 2D : </a:t>
            </a:r>
            <a:r>
              <a:rPr lang="fr-FR" sz="2000" dirty="0" err="1">
                <a:solidFill>
                  <a:schemeClr val="bg1"/>
                </a:solidFill>
              </a:rPr>
              <a:t>this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can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be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fr-FR" sz="1600" dirty="0">
                <a:solidFill>
                  <a:schemeClr val="bg1"/>
                </a:solidFill>
              </a:rPr>
              <a:t>a line if the </a:t>
            </a:r>
            <a:r>
              <a:rPr lang="fr-FR" sz="1600" dirty="0" err="1">
                <a:solidFill>
                  <a:schemeClr val="bg1"/>
                </a:solidFill>
              </a:rPr>
              <a:t>vectors</a:t>
            </a:r>
            <a:r>
              <a:rPr lang="fr-FR" sz="1600" dirty="0">
                <a:solidFill>
                  <a:schemeClr val="bg1"/>
                </a:solidFill>
              </a:rPr>
              <a:t> are </a:t>
            </a:r>
            <a:r>
              <a:rPr lang="fr-FR" sz="1600" dirty="0" err="1">
                <a:solidFill>
                  <a:schemeClr val="bg1"/>
                </a:solidFill>
              </a:rPr>
              <a:t>colinear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fr-FR" sz="1600" dirty="0">
                <a:solidFill>
                  <a:schemeClr val="bg1"/>
                </a:solidFill>
              </a:rPr>
              <a:t>or a plane, </a:t>
            </a:r>
            <a:r>
              <a:rPr lang="fr-FR" sz="1600" dirty="0" err="1">
                <a:solidFill>
                  <a:schemeClr val="bg1"/>
                </a:solidFill>
              </a:rPr>
              <a:t>ie</a:t>
            </a:r>
            <a:r>
              <a:rPr lang="fr-FR" sz="1600" dirty="0">
                <a:solidFill>
                  <a:schemeClr val="bg1"/>
                </a:solidFill>
              </a:rPr>
              <a:t> all of the 2D </a:t>
            </a:r>
            <a:r>
              <a:rPr lang="fr-FR" sz="1600" dirty="0" err="1">
                <a:solidFill>
                  <a:schemeClr val="bg1"/>
                </a:solidFill>
              </a:rPr>
              <a:t>space</a:t>
            </a:r>
            <a:endParaRPr lang="fr-FR" sz="1600" dirty="0">
              <a:solidFill>
                <a:schemeClr val="bg1"/>
              </a:solidFill>
            </a:endParaRPr>
          </a:p>
          <a:p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6853A17-7FA8-954F-8A9E-7EE3E9597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193" y="761846"/>
            <a:ext cx="3588640" cy="2000666"/>
          </a:xfrm>
          <a:prstGeom prst="rect">
            <a:avLst/>
          </a:prstGeom>
        </p:spPr>
      </p:pic>
      <p:sp>
        <p:nvSpPr>
          <p:cNvPr id="24" name="Rectangle 13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E912B85-F23B-7C4D-82E5-75E2E03FF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661" y="4297146"/>
            <a:ext cx="3588640" cy="1650774"/>
          </a:xfrm>
          <a:prstGeom prst="rect">
            <a:avLst/>
          </a:prstGeom>
        </p:spPr>
      </p:pic>
      <p:sp>
        <p:nvSpPr>
          <p:cNvPr id="25" name="Rectangle 15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93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853A0B-9133-734F-B163-32DDAB180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Mini </a:t>
            </a:r>
            <a:r>
              <a:rPr lang="fr-FR" dirty="0" err="1"/>
              <a:t>exercise</a:t>
            </a:r>
            <a:endParaRPr lang="fr-FR" dirty="0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06F4C2A1-552C-524F-AFC2-C705C46056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88975" y="4494210"/>
            <a:ext cx="1282700" cy="1562100"/>
          </a:xfr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374C0AC-0308-D047-B196-C0E856860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564" y="1879600"/>
            <a:ext cx="4457700" cy="15494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0B0FE98-8CA6-EE4C-80D3-DC434BA67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1375" y="2771774"/>
            <a:ext cx="1130300" cy="1422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DC8771D6-AF93-FD40-B357-1411D56591F0}"/>
                  </a:ext>
                </a:extLst>
              </p:cNvPr>
              <p:cNvSpPr txBox="1"/>
              <p:nvPr/>
            </p:nvSpPr>
            <p:spPr>
              <a:xfrm>
                <a:off x="3691838" y="3277822"/>
                <a:ext cx="5767413" cy="4103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Is the </a:t>
                </a:r>
                <a:r>
                  <a:rPr lang="fr-FR" dirty="0" err="1"/>
                  <a:t>vector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fr-FR" dirty="0"/>
                  <a:t> a </a:t>
                </a:r>
                <a:r>
                  <a:rPr lang="fr-FR" dirty="0" err="1"/>
                  <a:t>linear</a:t>
                </a:r>
                <a:r>
                  <a:rPr lang="fr-FR" dirty="0"/>
                  <a:t> </a:t>
                </a:r>
                <a:r>
                  <a:rPr lang="fr-FR" dirty="0" err="1"/>
                  <a:t>combination</a:t>
                </a:r>
                <a:r>
                  <a:rPr lang="fr-FR" dirty="0"/>
                  <a:t> of the </a:t>
                </a:r>
                <a:r>
                  <a:rPr lang="fr-FR" dirty="0" err="1"/>
                  <a:t>above</a:t>
                </a:r>
                <a:r>
                  <a:rPr lang="fr-FR" dirty="0"/>
                  <a:t> </a:t>
                </a:r>
                <a:r>
                  <a:rPr lang="fr-FR" dirty="0" err="1"/>
                  <a:t>vectors</a:t>
                </a:r>
                <a:r>
                  <a:rPr lang="fr-FR" dirty="0"/>
                  <a:t> ?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DC8771D6-AF93-FD40-B357-1411D5659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38" y="3277822"/>
                <a:ext cx="5767413" cy="410305"/>
              </a:xfrm>
              <a:prstGeom prst="rect">
                <a:avLst/>
              </a:prstGeom>
              <a:blipFill>
                <a:blip r:embed="rId5"/>
                <a:stretch>
                  <a:fillRect l="-879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FBC8D94B-0890-7748-9F99-C372E4EF3EF9}"/>
                  </a:ext>
                </a:extLst>
              </p:cNvPr>
              <p:cNvSpPr txBox="1"/>
              <p:nvPr/>
            </p:nvSpPr>
            <p:spPr>
              <a:xfrm>
                <a:off x="5299115" y="5016134"/>
                <a:ext cx="15937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What about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fr-FR" dirty="0"/>
                  <a:t>?</a:t>
                </a: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FBC8D94B-0890-7748-9F99-C372E4EF3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115" y="5016134"/>
                <a:ext cx="1593770" cy="369332"/>
              </a:xfrm>
              <a:prstGeom prst="rect">
                <a:avLst/>
              </a:prstGeom>
              <a:blipFill>
                <a:blip r:embed="rId6"/>
                <a:stretch>
                  <a:fillRect l="-3175" t="-13793" r="-2381" b="-310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0160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14C71B-4AEA-B24A-ABAC-49BA8A8AC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C0FFB9-66F6-8E4B-B901-CD757FA7E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6F7E316-6387-5C4B-B462-E7CF342A3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950" y="3060700"/>
            <a:ext cx="2832100" cy="7366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E781F84-A73C-6947-8D62-448CECD90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850" y="4332013"/>
            <a:ext cx="37084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8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60A0C4-6127-A945-874B-4245E66F2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Quick </a:t>
            </a:r>
            <a:r>
              <a:rPr lang="fr-FR" dirty="0" err="1"/>
              <a:t>Recap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9E01AD5-6C43-EB44-A913-2E0F8C7B60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Vector addition</a:t>
                </a:r>
              </a:p>
              <a:p>
                <a:r>
                  <a:rPr lang="fr-FR" dirty="0" err="1"/>
                  <a:t>Vector</a:t>
                </a:r>
                <a:r>
                  <a:rPr lang="fr-FR" dirty="0"/>
                  <a:t> multiplication</a:t>
                </a:r>
              </a:p>
              <a:p>
                <a:r>
                  <a:rPr lang="fr-FR" dirty="0"/>
                  <a:t>Basis </a:t>
                </a:r>
                <a:r>
                  <a:rPr lang="fr-FR" dirty="0" err="1"/>
                  <a:t>vectors</a:t>
                </a:r>
                <a:r>
                  <a:rPr lang="fr-FR" dirty="0"/>
                  <a:t> </a:t>
                </a:r>
                <a:r>
                  <a:rPr lang="fr-FR" dirty="0" err="1"/>
                  <a:t>can</a:t>
                </a:r>
                <a:r>
                  <a:rPr lang="fr-FR" dirty="0"/>
                  <a:t> </a:t>
                </a:r>
                <a:r>
                  <a:rPr lang="fr-FR" dirty="0" err="1"/>
                  <a:t>be</a:t>
                </a:r>
                <a:r>
                  <a:rPr lang="fr-FR" dirty="0"/>
                  <a:t> </a:t>
                </a:r>
                <a:r>
                  <a:rPr lang="fr-FR" dirty="0" err="1"/>
                  <a:t>any</a:t>
                </a:r>
                <a:r>
                  <a:rPr lang="fr-FR" dirty="0"/>
                  <a:t> </a:t>
                </a:r>
                <a:r>
                  <a:rPr lang="fr-FR" dirty="0" err="1"/>
                  <a:t>vectors</a:t>
                </a:r>
                <a:r>
                  <a:rPr lang="fr-FR" dirty="0"/>
                  <a:t> </a:t>
                </a:r>
                <a:r>
                  <a:rPr lang="fr-FR" dirty="0" err="1"/>
                  <a:t>really</a:t>
                </a:r>
                <a:r>
                  <a:rPr lang="fr-FR" dirty="0"/>
                  <a:t>, not </a:t>
                </a:r>
                <a:r>
                  <a:rPr lang="fr-FR" dirty="0" err="1"/>
                  <a:t>just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fr-F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endParaRPr lang="fr-FR" dirty="0"/>
              </a:p>
              <a:p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can</a:t>
                </a:r>
                <a:r>
                  <a:rPr lang="fr-FR" dirty="0"/>
                  <a:t> </a:t>
                </a:r>
                <a:r>
                  <a:rPr lang="fr-FR" dirty="0" err="1"/>
                  <a:t>describe</a:t>
                </a:r>
                <a:r>
                  <a:rPr lang="fr-FR" dirty="0"/>
                  <a:t> </a:t>
                </a:r>
                <a:r>
                  <a:rPr lang="fr-FR" dirty="0" err="1"/>
                  <a:t>any</a:t>
                </a:r>
                <a:r>
                  <a:rPr lang="fr-FR" dirty="0"/>
                  <a:t> </a:t>
                </a:r>
                <a:r>
                  <a:rPr lang="fr-FR" dirty="0" err="1"/>
                  <a:t>vector</a:t>
                </a:r>
                <a:r>
                  <a:rPr lang="fr-FR" dirty="0"/>
                  <a:t> in a </a:t>
                </a:r>
                <a:r>
                  <a:rPr lang="fr-FR" dirty="0" err="1"/>
                  <a:t>particular</a:t>
                </a:r>
                <a:r>
                  <a:rPr lang="fr-FR" dirty="0"/>
                  <a:t> </a:t>
                </a:r>
                <a:r>
                  <a:rPr lang="fr-FR" dirty="0" err="1"/>
                  <a:t>space</a:t>
                </a:r>
                <a:r>
                  <a:rPr lang="fr-FR" dirty="0"/>
                  <a:t> as a </a:t>
                </a:r>
                <a:r>
                  <a:rPr lang="fr-FR" dirty="0" err="1"/>
                  <a:t>linear</a:t>
                </a:r>
                <a:r>
                  <a:rPr lang="fr-FR" dirty="0"/>
                  <a:t> </a:t>
                </a:r>
                <a:r>
                  <a:rPr lang="fr-FR" dirty="0" err="1"/>
                  <a:t>combination</a:t>
                </a:r>
                <a:r>
                  <a:rPr lang="fr-FR" dirty="0"/>
                  <a:t> of basis </a:t>
                </a:r>
                <a:r>
                  <a:rPr lang="fr-FR" dirty="0" err="1"/>
                  <a:t>vectors</a:t>
                </a:r>
                <a:r>
                  <a:rPr lang="fr-FR" dirty="0"/>
                  <a:t>.</a:t>
                </a:r>
              </a:p>
              <a:p>
                <a:pPr lvl="1"/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9E01AD5-6C43-EB44-A913-2E0F8C7B60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4893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0CB866-0E80-5647-AD20-6763284AF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Linear Transformations and Matrices</a:t>
            </a:r>
          </a:p>
        </p:txBody>
      </p:sp>
      <p:pic>
        <p:nvPicPr>
          <p:cNvPr id="4" name="Espace réservé du contenu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828BBCCD-4197-AA4C-9A5B-26FCF02A03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111481"/>
            <a:ext cx="10515599" cy="194538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FD6E074-FE09-2A4D-B1E6-FCA926DE77F0}"/>
              </a:ext>
            </a:extLst>
          </p:cNvPr>
          <p:cNvSpPr txBox="1"/>
          <p:nvPr/>
        </p:nvSpPr>
        <p:spPr>
          <a:xfrm>
            <a:off x="3625674" y="1798297"/>
            <a:ext cx="6921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More intuitive to figure out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do </a:t>
            </a:r>
            <a:r>
              <a:rPr lang="fr-FR" i="1" dirty="0" err="1"/>
              <a:t>visually</a:t>
            </a:r>
            <a:r>
              <a:rPr lang="fr-FR" dirty="0"/>
              <a:t>,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let’s</a:t>
            </a:r>
            <a:r>
              <a:rPr lang="fr-FR" dirty="0"/>
              <a:t> </a:t>
            </a:r>
            <a:r>
              <a:rPr lang="fr-FR" dirty="0" err="1"/>
              <a:t>try</a:t>
            </a:r>
            <a:r>
              <a:rPr lang="fr-FR" dirty="0"/>
              <a:t> and do </a:t>
            </a:r>
            <a:r>
              <a:rPr lang="fr-FR" dirty="0" err="1"/>
              <a:t>this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9868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B4A2A1-4F95-E44C-81DF-205972B03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74FF60D-84D1-A047-95AF-7382B4078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Get</a:t>
            </a:r>
            <a:r>
              <a:rPr lang="fr-FR" dirty="0"/>
              <a:t> an intuition for </a:t>
            </a:r>
          </a:p>
          <a:p>
            <a:pPr lvl="1"/>
            <a:r>
              <a:rPr lang="fr-FR" dirty="0"/>
              <a:t>matrix / </a:t>
            </a:r>
            <a:r>
              <a:rPr lang="fr-FR" dirty="0" err="1"/>
              <a:t>vector</a:t>
            </a:r>
            <a:r>
              <a:rPr lang="fr-FR" dirty="0"/>
              <a:t> multiplication </a:t>
            </a:r>
          </a:p>
          <a:p>
            <a:pPr lvl="1"/>
            <a:r>
              <a:rPr lang="fr-FR" dirty="0"/>
              <a:t>and </a:t>
            </a:r>
            <a:r>
              <a:rPr lang="fr-FR" dirty="0" err="1"/>
              <a:t>later</a:t>
            </a:r>
            <a:r>
              <a:rPr lang="fr-FR" dirty="0"/>
              <a:t> on </a:t>
            </a:r>
            <a:r>
              <a:rPr lang="fr-FR" dirty="0" err="1"/>
              <a:t>vector</a:t>
            </a:r>
            <a:r>
              <a:rPr lang="fr-FR" dirty="0"/>
              <a:t> / </a:t>
            </a:r>
            <a:r>
              <a:rPr lang="fr-FR" dirty="0" err="1"/>
              <a:t>vector</a:t>
            </a:r>
            <a:r>
              <a:rPr lang="fr-FR" dirty="0"/>
              <a:t> multiplication or dot </a:t>
            </a:r>
            <a:r>
              <a:rPr lang="fr-FR" dirty="0" err="1"/>
              <a:t>product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(</a:t>
            </a:r>
            <a:r>
              <a:rPr lang="fr-FR" dirty="0" err="1"/>
              <a:t>so</a:t>
            </a:r>
            <a:r>
              <a:rPr lang="fr-FR" dirty="0"/>
              <a:t> far </a:t>
            </a:r>
            <a:r>
              <a:rPr lang="fr-FR" dirty="0" err="1"/>
              <a:t>we’ve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seen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happens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multiply</a:t>
            </a:r>
            <a:r>
              <a:rPr lang="fr-FR" dirty="0"/>
              <a:t> </a:t>
            </a:r>
            <a:r>
              <a:rPr lang="fr-FR" dirty="0" err="1"/>
              <a:t>vectors</a:t>
            </a:r>
            <a:r>
              <a:rPr lang="fr-FR" dirty="0"/>
              <a:t> by </a:t>
            </a:r>
            <a:r>
              <a:rPr lang="fr-FR" dirty="0" err="1"/>
              <a:t>scalars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Goal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try</a:t>
            </a:r>
            <a:r>
              <a:rPr lang="fr-FR" dirty="0"/>
              <a:t> and not </a:t>
            </a:r>
            <a:r>
              <a:rPr lang="fr-FR" dirty="0" err="1"/>
              <a:t>rely</a:t>
            </a:r>
            <a:r>
              <a:rPr lang="fr-FR" dirty="0"/>
              <a:t> on </a:t>
            </a:r>
            <a:r>
              <a:rPr lang="fr-FR" dirty="0" err="1"/>
              <a:t>memorization</a:t>
            </a:r>
            <a:r>
              <a:rPr lang="fr-FR" dirty="0"/>
              <a:t> for </a:t>
            </a: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operations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are the </a:t>
            </a:r>
            <a:r>
              <a:rPr lang="fr-FR" dirty="0" err="1"/>
              <a:t>bread</a:t>
            </a:r>
            <a:r>
              <a:rPr lang="fr-FR" dirty="0"/>
              <a:t> and butter of neural nets and are </a:t>
            </a:r>
            <a:r>
              <a:rPr lang="fr-FR" dirty="0" err="1"/>
              <a:t>generally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in machine </a:t>
            </a:r>
            <a:r>
              <a:rPr lang="fr-FR" dirty="0" err="1"/>
              <a:t>learning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79565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6F7861-9FF6-954D-8E64-C9E65602A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Transformation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86FCB4-865C-584C-9920-1EBA46B43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Fancy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for </a:t>
            </a:r>
            <a:r>
              <a:rPr lang="fr-FR" dirty="0" err="1"/>
              <a:t>function</a:t>
            </a:r>
            <a:r>
              <a:rPr lang="fr-FR" dirty="0"/>
              <a:t>:</a:t>
            </a:r>
          </a:p>
          <a:p>
            <a:pPr lvl="1"/>
            <a:r>
              <a:rPr lang="fr-FR" dirty="0" err="1"/>
              <a:t>Takes</a:t>
            </a:r>
            <a:r>
              <a:rPr lang="fr-FR" dirty="0"/>
              <a:t> an input and </a:t>
            </a:r>
            <a:r>
              <a:rPr lang="fr-FR" dirty="0" err="1"/>
              <a:t>spits</a:t>
            </a:r>
            <a:r>
              <a:rPr lang="fr-FR" dirty="0"/>
              <a:t> out an output</a:t>
            </a:r>
          </a:p>
          <a:p>
            <a:pPr lvl="1"/>
            <a:r>
              <a:rPr lang="fr-FR" dirty="0" err="1"/>
              <a:t>Vector</a:t>
            </a:r>
            <a:r>
              <a:rPr lang="fr-FR" dirty="0"/>
              <a:t> 2 </a:t>
            </a:r>
            <a:r>
              <a:rPr lang="fr-FR" dirty="0" err="1"/>
              <a:t>Vector</a:t>
            </a:r>
            <a:r>
              <a:rPr lang="fr-FR" dirty="0"/>
              <a:t> in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Algebra</a:t>
            </a:r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Transformation has </a:t>
            </a:r>
            <a:r>
              <a:rPr lang="fr-FR" dirty="0" err="1"/>
              <a:t>maybe</a:t>
            </a:r>
            <a:r>
              <a:rPr lang="fr-FR" dirty="0"/>
              <a:t> more of a </a:t>
            </a:r>
            <a:r>
              <a:rPr lang="fr-FR" dirty="0" err="1"/>
              <a:t>visual</a:t>
            </a:r>
            <a:r>
              <a:rPr lang="fr-FR" dirty="0"/>
              <a:t> connotation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however</a:t>
            </a:r>
            <a:r>
              <a:rPr lang="fr-FR" dirty="0"/>
              <a:t>…</a:t>
            </a:r>
          </a:p>
          <a:p>
            <a:pPr lvl="1"/>
            <a:r>
              <a:rPr lang="fr-FR" dirty="0"/>
              <a:t>If a transformation </a:t>
            </a:r>
            <a:r>
              <a:rPr lang="fr-FR" dirty="0" err="1"/>
              <a:t>maps</a:t>
            </a:r>
            <a:r>
              <a:rPr lang="fr-FR" dirty="0"/>
              <a:t> an input </a:t>
            </a:r>
            <a:r>
              <a:rPr lang="fr-FR" dirty="0" err="1"/>
              <a:t>vector</a:t>
            </a:r>
            <a:r>
              <a:rPr lang="fr-FR" dirty="0"/>
              <a:t> to an output </a:t>
            </a:r>
            <a:r>
              <a:rPr lang="fr-FR" dirty="0" err="1"/>
              <a:t>vector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imagine </a:t>
            </a:r>
            <a:r>
              <a:rPr lang="fr-FR" dirty="0" err="1"/>
              <a:t>that</a:t>
            </a:r>
            <a:r>
              <a:rPr lang="fr-FR" dirty="0"/>
              <a:t> input </a:t>
            </a:r>
            <a:r>
              <a:rPr lang="fr-FR" dirty="0" err="1"/>
              <a:t>vector</a:t>
            </a:r>
            <a:r>
              <a:rPr lang="fr-FR" dirty="0"/>
              <a:t> </a:t>
            </a:r>
            <a:r>
              <a:rPr lang="fr-FR" i="1" dirty="0" err="1"/>
              <a:t>moving</a:t>
            </a:r>
            <a:r>
              <a:rPr lang="fr-FR" i="1" dirty="0"/>
              <a:t> over </a:t>
            </a:r>
            <a:r>
              <a:rPr lang="fr-FR" dirty="0"/>
              <a:t>to the output </a:t>
            </a:r>
            <a:r>
              <a:rPr lang="fr-FR" dirty="0" err="1"/>
              <a:t>vector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72275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FFC6A7-4E0D-1647-B5FA-76DAF5319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Illustration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8A74AB-D7D9-3C46-8086-1D841FAAB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For a single </a:t>
            </a:r>
            <a:r>
              <a:rPr lang="fr-FR" dirty="0" err="1"/>
              <a:t>vector</a:t>
            </a:r>
            <a:r>
              <a:rPr lang="fr-FR" dirty="0"/>
              <a:t> :</a:t>
            </a:r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For </a:t>
            </a:r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vector</a:t>
            </a:r>
            <a:r>
              <a:rPr lang="fr-FR" dirty="0"/>
              <a:t> in the </a:t>
            </a:r>
            <a:r>
              <a:rPr lang="fr-FR" dirty="0" err="1"/>
              <a:t>space</a:t>
            </a:r>
            <a:r>
              <a:rPr lang="fr-FR" dirty="0"/>
              <a:t> (</a:t>
            </a:r>
            <a:r>
              <a:rPr lang="fr-FR" dirty="0" err="1"/>
              <a:t>represented</a:t>
            </a:r>
            <a:r>
              <a:rPr lang="fr-FR" dirty="0"/>
              <a:t> by an </a:t>
            </a:r>
            <a:r>
              <a:rPr lang="fr-FR" dirty="0" err="1"/>
              <a:t>infinite</a:t>
            </a:r>
            <a:r>
              <a:rPr lang="fr-FR" dirty="0"/>
              <a:t> </a:t>
            </a:r>
            <a:r>
              <a:rPr lang="fr-FR" dirty="0" err="1"/>
              <a:t>grid</a:t>
            </a:r>
            <a:r>
              <a:rPr lang="fr-FR" dirty="0"/>
              <a:t>):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0D1BD19-D54A-7547-B855-2BCFBAD56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697" y="969167"/>
            <a:ext cx="6680131" cy="244679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ADDAFE7-5CC3-3743-BF9B-934E30253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571" y="4319324"/>
            <a:ext cx="4020458" cy="244933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E650FF5-5C9F-0746-9D3D-9EA421687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271" y="4324441"/>
            <a:ext cx="4132036" cy="243910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1A5BBC0-071E-594E-A519-3E7F026738CC}"/>
              </a:ext>
            </a:extLst>
          </p:cNvPr>
          <p:cNvSpPr txBox="1"/>
          <p:nvPr/>
        </p:nvSpPr>
        <p:spPr>
          <a:xfrm>
            <a:off x="6110514" y="542834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=&gt;</a:t>
            </a:r>
          </a:p>
        </p:txBody>
      </p:sp>
    </p:spTree>
    <p:extLst>
      <p:ext uri="{BB962C8B-B14F-4D97-AF65-F5344CB8AC3E}">
        <p14:creationId xmlns:p14="http://schemas.microsoft.com/office/powerpoint/2010/main" val="2355637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162350-83E8-1C4C-9D7F-89A6E0123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Linear</a:t>
            </a:r>
            <a:r>
              <a:rPr lang="fr-FR" dirty="0"/>
              <a:t> (Transformation)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F058588-57E3-A54D-82F4-DD74A2C698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fr-FR" dirty="0"/>
                  <a:t>All </a:t>
                </a:r>
                <a:r>
                  <a:rPr lang="fr-FR" dirty="0" err="1"/>
                  <a:t>lines</a:t>
                </a:r>
                <a:r>
                  <a:rPr lang="fr-FR" dirty="0"/>
                  <a:t> must </a:t>
                </a:r>
                <a:r>
                  <a:rPr lang="fr-FR" dirty="0" err="1"/>
                  <a:t>remain</a:t>
                </a:r>
                <a:r>
                  <a:rPr lang="fr-FR" dirty="0"/>
                  <a:t> </a:t>
                </a:r>
                <a:r>
                  <a:rPr lang="fr-FR" dirty="0" err="1"/>
                  <a:t>lines</a:t>
                </a:r>
                <a:r>
                  <a:rPr lang="fr-FR" dirty="0"/>
                  <a:t> </a:t>
                </a:r>
                <a:r>
                  <a:rPr lang="fr-FR" dirty="0" err="1"/>
                  <a:t>without</a:t>
                </a:r>
                <a:r>
                  <a:rPr lang="fr-FR" dirty="0"/>
                  <a:t> </a:t>
                </a:r>
                <a:r>
                  <a:rPr lang="fr-FR" dirty="0" err="1"/>
                  <a:t>getting</a:t>
                </a:r>
                <a:r>
                  <a:rPr lang="fr-FR" dirty="0"/>
                  <a:t> </a:t>
                </a:r>
                <a:r>
                  <a:rPr lang="fr-FR" dirty="0" err="1"/>
                  <a:t>curved</a:t>
                </a:r>
                <a:endParaRPr lang="fr-FR" dirty="0"/>
              </a:p>
              <a:p>
                <a:r>
                  <a:rPr lang="fr-FR" dirty="0"/>
                  <a:t>The </a:t>
                </a:r>
                <a:r>
                  <a:rPr lang="fr-FR" dirty="0" err="1"/>
                  <a:t>origin</a:t>
                </a:r>
                <a:r>
                  <a:rPr lang="fr-FR" dirty="0"/>
                  <a:t> must </a:t>
                </a:r>
                <a:r>
                  <a:rPr lang="fr-FR" dirty="0" err="1"/>
                  <a:t>remain</a:t>
                </a:r>
                <a:r>
                  <a:rPr lang="fr-FR" dirty="0"/>
                  <a:t> </a:t>
                </a:r>
                <a:r>
                  <a:rPr lang="fr-FR" dirty="0" err="1"/>
                  <a:t>fixed</a:t>
                </a:r>
                <a:r>
                  <a:rPr lang="fr-FR" dirty="0"/>
                  <a:t> in place</a:t>
                </a:r>
              </a:p>
              <a:p>
                <a:endParaRPr lang="fr-FR" dirty="0"/>
              </a:p>
              <a:p>
                <a:r>
                  <a:rPr lang="fr-FR" dirty="0" err="1"/>
                  <a:t>Basically</a:t>
                </a:r>
                <a:r>
                  <a:rPr lang="fr-FR" dirty="0"/>
                  <a:t>, </a:t>
                </a:r>
                <a:r>
                  <a:rPr lang="fr-FR" dirty="0" err="1"/>
                  <a:t>everything</a:t>
                </a:r>
                <a:r>
                  <a:rPr lang="fr-FR" dirty="0"/>
                  <a:t> </a:t>
                </a:r>
                <a:r>
                  <a:rPr lang="fr-FR" dirty="0" err="1"/>
                  <a:t>remains</a:t>
                </a:r>
                <a:r>
                  <a:rPr lang="fr-FR" dirty="0"/>
                  <a:t> </a:t>
                </a:r>
                <a:r>
                  <a:rPr lang="fr-FR" dirty="0" err="1"/>
                  <a:t>evenly</a:t>
                </a:r>
                <a:r>
                  <a:rPr lang="fr-FR" dirty="0"/>
                  <a:t> </a:t>
                </a:r>
                <a:r>
                  <a:rPr lang="fr-FR" dirty="0" err="1"/>
                  <a:t>spaced</a:t>
                </a:r>
                <a:r>
                  <a:rPr lang="fr-FR" dirty="0"/>
                  <a:t>, </a:t>
                </a:r>
                <a:r>
                  <a:rPr lang="fr-FR" dirty="0" err="1"/>
                  <a:t>which</a:t>
                </a:r>
                <a:r>
                  <a:rPr lang="fr-FR" dirty="0"/>
                  <a:t> has </a:t>
                </a:r>
                <a:r>
                  <a:rPr lang="fr-FR" dirty="0" err="1"/>
                  <a:t>some</a:t>
                </a:r>
                <a:r>
                  <a:rPr lang="fr-FR" dirty="0"/>
                  <a:t> </a:t>
                </a:r>
                <a:r>
                  <a:rPr lang="fr-FR" dirty="0" err="1"/>
                  <a:t>nice</a:t>
                </a:r>
                <a:r>
                  <a:rPr lang="fr-FR" dirty="0"/>
                  <a:t> </a:t>
                </a:r>
                <a:r>
                  <a:rPr lang="fr-FR" dirty="0" err="1"/>
                  <a:t>properties</a:t>
                </a:r>
                <a:r>
                  <a:rPr lang="fr-FR" dirty="0"/>
                  <a:t>, as </a:t>
                </a:r>
                <a:r>
                  <a:rPr lang="fr-FR" dirty="0" err="1"/>
                  <a:t>you</a:t>
                </a:r>
                <a:r>
                  <a:rPr lang="fr-FR" dirty="0"/>
                  <a:t> </a:t>
                </a:r>
                <a:r>
                  <a:rPr lang="fr-FR" dirty="0" err="1"/>
                  <a:t>will</a:t>
                </a:r>
                <a:r>
                  <a:rPr lang="fr-FR" dirty="0"/>
                  <a:t> </a:t>
                </a:r>
                <a:r>
                  <a:rPr lang="fr-FR" dirty="0" err="1"/>
                  <a:t>see</a:t>
                </a:r>
                <a:r>
                  <a:rPr lang="fr-FR" dirty="0"/>
                  <a:t>.</a:t>
                </a:r>
              </a:p>
              <a:p>
                <a:endParaRPr lang="fr-FR" dirty="0"/>
              </a:p>
              <a:p>
                <a:r>
                  <a:rPr lang="fr-FR" dirty="0" err="1"/>
                  <a:t>Linear</a:t>
                </a:r>
                <a:r>
                  <a:rPr lang="fr-FR" dirty="0"/>
                  <a:t> :</a:t>
                </a:r>
              </a:p>
              <a:p>
                <a:pPr lvl="1"/>
                <a:r>
                  <a:rPr lang="fr-FR" dirty="0"/>
                  <a:t>If </a:t>
                </a:r>
                <a:r>
                  <a:rPr lang="fr-FR" dirty="0" err="1"/>
                  <a:t>you</a:t>
                </a:r>
                <a:r>
                  <a:rPr lang="fr-FR" dirty="0"/>
                  <a:t> </a:t>
                </a:r>
                <a:r>
                  <a:rPr lang="fr-FR" dirty="0" err="1"/>
                  <a:t>scale</a:t>
                </a:r>
                <a:r>
                  <a:rPr lang="fr-FR" dirty="0"/>
                  <a:t> the input by a certain factor, </a:t>
                </a:r>
                <a:r>
                  <a:rPr lang="fr-FR" dirty="0" err="1"/>
                  <a:t>then</a:t>
                </a:r>
                <a:r>
                  <a:rPr lang="fr-FR" dirty="0"/>
                  <a:t> the </a:t>
                </a:r>
                <a:r>
                  <a:rPr lang="fr-FR" dirty="0" err="1"/>
                  <a:t>ouput</a:t>
                </a:r>
                <a:r>
                  <a:rPr lang="fr-FR" dirty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also</a:t>
                </a:r>
                <a:r>
                  <a:rPr lang="fr-FR" dirty="0"/>
                  <a:t> </a:t>
                </a:r>
                <a:r>
                  <a:rPr lang="fr-FR" dirty="0" err="1"/>
                  <a:t>scaled</a:t>
                </a:r>
                <a:r>
                  <a:rPr lang="fr-FR" dirty="0"/>
                  <a:t> by </a:t>
                </a:r>
                <a:r>
                  <a:rPr lang="fr-FR" dirty="0" err="1"/>
                  <a:t>that</a:t>
                </a:r>
                <a:r>
                  <a:rPr lang="fr-FR" dirty="0"/>
                  <a:t> factor.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2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+6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b="0" dirty="0"/>
                  <a:t> </a:t>
                </a:r>
              </a:p>
              <a:p>
                <a:pPr marL="457200" lvl="1" indent="0">
                  <a:buNone/>
                </a:pPr>
                <a:endParaRPr lang="fr-FR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b="0" i="1" baseline="30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fr-FR" b="0" i="1" baseline="3000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2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=8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+6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+1 ≠2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F058588-57E3-A54D-82F4-DD74A2C698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31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6676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46ADEF-41BC-C646-81CC-4437A6268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Vectors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C74DAD-D6C2-BF44-BB18-F11A40026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Fundamental</a:t>
            </a:r>
            <a:r>
              <a:rPr lang="fr-FR" dirty="0"/>
              <a:t> building block for lin. </a:t>
            </a:r>
            <a:r>
              <a:rPr lang="fr-FR" dirty="0" err="1"/>
              <a:t>alg</a:t>
            </a:r>
            <a:r>
              <a:rPr lang="fr-FR" dirty="0"/>
              <a:t>.</a:t>
            </a:r>
          </a:p>
          <a:p>
            <a:r>
              <a:rPr lang="fr-FR" dirty="0"/>
              <a:t>3 perspectives :</a:t>
            </a:r>
          </a:p>
          <a:p>
            <a:pPr lvl="1"/>
            <a:r>
              <a:rPr lang="fr-FR" dirty="0" err="1"/>
              <a:t>Physics</a:t>
            </a:r>
            <a:r>
              <a:rPr lang="fr-FR" dirty="0"/>
              <a:t> </a:t>
            </a:r>
            <a:r>
              <a:rPr lang="fr-FR" dirty="0" err="1"/>
              <a:t>student</a:t>
            </a:r>
            <a:endParaRPr lang="fr-FR" dirty="0"/>
          </a:p>
          <a:p>
            <a:pPr lvl="2"/>
            <a:r>
              <a:rPr lang="fr-FR" dirty="0" err="1"/>
              <a:t>Vectors</a:t>
            </a:r>
            <a:r>
              <a:rPr lang="fr-FR" dirty="0"/>
              <a:t> are </a:t>
            </a:r>
            <a:r>
              <a:rPr lang="fr-FR" dirty="0" err="1"/>
              <a:t>arrows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move </a:t>
            </a:r>
            <a:r>
              <a:rPr lang="fr-FR" dirty="0" err="1"/>
              <a:t>around</a:t>
            </a:r>
            <a:endParaRPr lang="fr-FR" dirty="0"/>
          </a:p>
          <a:p>
            <a:pPr lvl="1"/>
            <a:r>
              <a:rPr lang="fr-FR" dirty="0"/>
              <a:t>Computer Science </a:t>
            </a:r>
            <a:r>
              <a:rPr lang="fr-FR" dirty="0" err="1"/>
              <a:t>student</a:t>
            </a:r>
            <a:endParaRPr lang="fr-FR" dirty="0"/>
          </a:p>
          <a:p>
            <a:pPr lvl="2"/>
            <a:r>
              <a:rPr lang="fr-FR" dirty="0" err="1"/>
              <a:t>Vectors</a:t>
            </a:r>
            <a:r>
              <a:rPr lang="fr-FR" dirty="0"/>
              <a:t> are </a:t>
            </a:r>
            <a:r>
              <a:rPr lang="fr-FR" dirty="0" err="1"/>
              <a:t>ordered</a:t>
            </a:r>
            <a:r>
              <a:rPr lang="fr-FR" dirty="0"/>
              <a:t> </a:t>
            </a:r>
            <a:r>
              <a:rPr lang="fr-FR" dirty="0" err="1"/>
              <a:t>lists</a:t>
            </a:r>
            <a:r>
              <a:rPr lang="fr-FR" dirty="0"/>
              <a:t> of </a:t>
            </a:r>
            <a:r>
              <a:rPr lang="fr-FR" dirty="0" err="1"/>
              <a:t>numbers</a:t>
            </a:r>
            <a:r>
              <a:rPr lang="fr-FR" dirty="0"/>
              <a:t> =&gt; </a:t>
            </a:r>
            <a:r>
              <a:rPr lang="fr-FR" dirty="0" err="1"/>
              <a:t>think</a:t>
            </a:r>
            <a:r>
              <a:rPr lang="fr-FR" dirty="0"/>
              <a:t> of </a:t>
            </a: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vectors</a:t>
            </a:r>
            <a:endParaRPr lang="fr-FR" dirty="0"/>
          </a:p>
          <a:p>
            <a:pPr lvl="2"/>
            <a:r>
              <a:rPr lang="fr-FR" dirty="0"/>
              <a:t>[ 200 </a:t>
            </a:r>
            <a:r>
              <a:rPr lang="fr-FR" dirty="0" err="1"/>
              <a:t>sqm</a:t>
            </a:r>
            <a:r>
              <a:rPr lang="fr-FR" dirty="0"/>
              <a:t>, 1.5M] vs. [500K, 150 </a:t>
            </a:r>
            <a:r>
              <a:rPr lang="fr-FR" dirty="0" err="1"/>
              <a:t>sqm</a:t>
            </a:r>
            <a:r>
              <a:rPr lang="fr-FR" dirty="0"/>
              <a:t>] =&gt; </a:t>
            </a:r>
            <a:r>
              <a:rPr lang="fr-FR" dirty="0" err="1"/>
              <a:t>order</a:t>
            </a:r>
            <a:r>
              <a:rPr lang="fr-FR" dirty="0"/>
              <a:t> </a:t>
            </a:r>
            <a:r>
              <a:rPr lang="fr-FR" dirty="0" err="1"/>
              <a:t>matters</a:t>
            </a:r>
            <a:endParaRPr lang="fr-FR" dirty="0"/>
          </a:p>
          <a:p>
            <a:pPr lvl="1"/>
            <a:r>
              <a:rPr lang="fr-FR" dirty="0"/>
              <a:t>Math </a:t>
            </a:r>
            <a:r>
              <a:rPr lang="fr-FR" dirty="0" err="1"/>
              <a:t>student</a:t>
            </a:r>
            <a:endParaRPr lang="fr-FR" dirty="0"/>
          </a:p>
          <a:p>
            <a:pPr lvl="2"/>
            <a:r>
              <a:rPr lang="fr-FR" dirty="0" err="1"/>
              <a:t>Generalizes</a:t>
            </a:r>
            <a:r>
              <a:rPr lang="fr-FR" dirty="0"/>
              <a:t> </a:t>
            </a:r>
            <a:r>
              <a:rPr lang="fr-FR" dirty="0" err="1"/>
              <a:t>both</a:t>
            </a:r>
            <a:r>
              <a:rPr lang="fr-FR" dirty="0"/>
              <a:t> of </a:t>
            </a: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views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27853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BDE50B-5EE8-E44D-8B49-B65760DE5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Linear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0E32B8-97DD-ED4E-BACF-307866061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Analogy</a:t>
            </a:r>
            <a:r>
              <a:rPr lang="fr-FR" dirty="0"/>
              <a:t> : </a:t>
            </a:r>
          </a:p>
          <a:p>
            <a:pPr lvl="1"/>
            <a:r>
              <a:rPr lang="fr-FR" dirty="0"/>
              <a:t>If </a:t>
            </a:r>
            <a:r>
              <a:rPr lang="fr-FR" dirty="0" err="1"/>
              <a:t>you</a:t>
            </a:r>
            <a:r>
              <a:rPr lang="fr-FR" dirty="0"/>
              <a:t> and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friend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together</a:t>
            </a:r>
            <a:r>
              <a:rPr lang="fr-FR" dirty="0"/>
              <a:t> and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produce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 as if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had</a:t>
            </a:r>
            <a:r>
              <a:rPr lang="fr-FR" dirty="0"/>
              <a:t> been </a:t>
            </a:r>
            <a:r>
              <a:rPr lang="fr-FR" dirty="0" err="1"/>
              <a:t>working</a:t>
            </a:r>
            <a:r>
              <a:rPr lang="fr-FR" dirty="0"/>
              <a:t> </a:t>
            </a:r>
            <a:r>
              <a:rPr lang="fr-FR" dirty="0" err="1"/>
              <a:t>seperately</a:t>
            </a:r>
            <a:r>
              <a:rPr lang="fr-FR" dirty="0"/>
              <a:t> =&gt; </a:t>
            </a:r>
            <a:r>
              <a:rPr lang="fr-FR" dirty="0" err="1"/>
              <a:t>linear</a:t>
            </a:r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If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working</a:t>
            </a:r>
            <a:r>
              <a:rPr lang="fr-FR" dirty="0"/>
              <a:t> 6h straight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paid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 as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working</a:t>
            </a:r>
            <a:r>
              <a:rPr lang="fr-FR" dirty="0"/>
              <a:t> 1h on 6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days</a:t>
            </a:r>
            <a:r>
              <a:rPr lang="fr-FR" dirty="0"/>
              <a:t> =&gt; </a:t>
            </a:r>
            <a:r>
              <a:rPr lang="fr-FR" dirty="0" err="1"/>
              <a:t>linear</a:t>
            </a:r>
            <a:r>
              <a:rPr lang="fr-FR" dirty="0"/>
              <a:t> 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And if the total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sum</a:t>
            </a:r>
            <a:r>
              <a:rPr lang="fr-FR" dirty="0"/>
              <a:t> of the parts =&gt; non-</a:t>
            </a:r>
            <a:r>
              <a:rPr lang="fr-FR" dirty="0" err="1"/>
              <a:t>linear</a:t>
            </a:r>
            <a:r>
              <a:rPr lang="fr-FR" dirty="0"/>
              <a:t>.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13882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8168D3-F049-2F40-B8A9-29256FEBF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4A31CFE-2ED2-8748-913F-ADE42B221F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To know </a:t>
                </a:r>
                <a:r>
                  <a:rPr lang="fr-FR" dirty="0" err="1"/>
                  <a:t>where</a:t>
                </a:r>
                <a:r>
                  <a:rPr lang="fr-FR" dirty="0"/>
                  <a:t> a </a:t>
                </a:r>
                <a:r>
                  <a:rPr lang="fr-FR" dirty="0" err="1"/>
                  <a:t>vector</a:t>
                </a:r>
                <a:r>
                  <a:rPr lang="fr-FR" dirty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going</a:t>
                </a:r>
                <a:r>
                  <a:rPr lang="fr-FR" dirty="0"/>
                  <a:t> to land </a:t>
                </a:r>
                <a:r>
                  <a:rPr lang="fr-FR" dirty="0" err="1"/>
                  <a:t>after</a:t>
                </a:r>
                <a:r>
                  <a:rPr lang="fr-FR" dirty="0"/>
                  <a:t> </a:t>
                </a:r>
                <a:r>
                  <a:rPr lang="fr-FR" dirty="0" err="1"/>
                  <a:t>going</a:t>
                </a:r>
                <a:r>
                  <a:rPr lang="fr-FR" dirty="0"/>
                  <a:t> </a:t>
                </a:r>
                <a:r>
                  <a:rPr lang="fr-FR" dirty="0" err="1"/>
                  <a:t>through</a:t>
                </a:r>
                <a:r>
                  <a:rPr lang="fr-FR" dirty="0"/>
                  <a:t> a </a:t>
                </a:r>
                <a:r>
                  <a:rPr lang="fr-FR" dirty="0" err="1"/>
                  <a:t>linear</a:t>
                </a:r>
                <a:r>
                  <a:rPr lang="fr-FR" dirty="0"/>
                  <a:t> </a:t>
                </a:r>
                <a:r>
                  <a:rPr lang="fr-FR" dirty="0" err="1"/>
                  <a:t>function</a:t>
                </a:r>
                <a:r>
                  <a:rPr lang="fr-FR" dirty="0"/>
                  <a:t>/</a:t>
                </a:r>
                <a:r>
                  <a:rPr lang="fr-FR" dirty="0" err="1"/>
                  <a:t>linear</a:t>
                </a:r>
                <a:r>
                  <a:rPr lang="fr-FR" dirty="0"/>
                  <a:t> </a:t>
                </a:r>
                <a:r>
                  <a:rPr lang="fr-FR" dirty="0" err="1"/>
                  <a:t>transfromation</a:t>
                </a:r>
                <a:r>
                  <a:rPr lang="fr-FR" dirty="0"/>
                  <a:t>, all </a:t>
                </a:r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need</a:t>
                </a:r>
                <a:r>
                  <a:rPr lang="fr-FR" dirty="0"/>
                  <a:t> to do </a:t>
                </a:r>
                <a:r>
                  <a:rPr lang="fr-FR" dirty="0" err="1"/>
                  <a:t>is</a:t>
                </a:r>
                <a:r>
                  <a:rPr lang="fr-FR" dirty="0"/>
                  <a:t> look at </a:t>
                </a:r>
                <a:r>
                  <a:rPr lang="fr-FR" dirty="0" err="1"/>
                  <a:t>where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fr-FR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fr-F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land.</a:t>
                </a:r>
              </a:p>
              <a:p>
                <a:r>
                  <a:rPr lang="fr-FR" dirty="0" err="1"/>
                  <a:t>Remember</a:t>
                </a:r>
                <a:r>
                  <a:rPr lang="fr-FR" dirty="0"/>
                  <a:t> : </a:t>
                </a:r>
              </a:p>
              <a:p>
                <a:pPr lvl="1"/>
                <a:r>
                  <a:rPr lang="fr-FR" dirty="0"/>
                  <a:t>if a </a:t>
                </a:r>
                <a:r>
                  <a:rPr lang="fr-FR" dirty="0" err="1"/>
                  <a:t>vector</a:t>
                </a:r>
                <a:r>
                  <a:rPr lang="fr-FR" dirty="0"/>
                  <a:t> in the input </a:t>
                </a:r>
                <a:r>
                  <a:rPr lang="fr-FR" dirty="0" err="1"/>
                  <a:t>space</a:t>
                </a:r>
                <a:r>
                  <a:rPr lang="fr-FR" dirty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a </a:t>
                </a:r>
                <a:r>
                  <a:rPr lang="fr-FR" dirty="0" err="1"/>
                  <a:t>linear</a:t>
                </a:r>
                <a:r>
                  <a:rPr lang="fr-FR" dirty="0"/>
                  <a:t> </a:t>
                </a:r>
                <a:r>
                  <a:rPr lang="fr-FR" dirty="0" err="1"/>
                  <a:t>combination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fr-FR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fr-F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dirty="0"/>
              </a:p>
              <a:p>
                <a:pPr lvl="1"/>
                <a:r>
                  <a:rPr lang="fr-FR" dirty="0" err="1"/>
                  <a:t>Then</a:t>
                </a:r>
                <a:r>
                  <a:rPr lang="fr-FR" dirty="0"/>
                  <a:t> </a:t>
                </a:r>
                <a:r>
                  <a:rPr lang="fr-FR" dirty="0" err="1"/>
                  <a:t>it</a:t>
                </a:r>
                <a:r>
                  <a:rPr lang="fr-FR" dirty="0"/>
                  <a:t> </a:t>
                </a:r>
                <a:r>
                  <a:rPr lang="fr-FR" dirty="0" err="1"/>
                  <a:t>will</a:t>
                </a:r>
                <a:r>
                  <a:rPr lang="fr-FR" dirty="0"/>
                  <a:t> </a:t>
                </a:r>
                <a:r>
                  <a:rPr lang="fr-FR" dirty="0" err="1"/>
                  <a:t>be</a:t>
                </a:r>
                <a:r>
                  <a:rPr lang="fr-FR" dirty="0"/>
                  <a:t> </a:t>
                </a:r>
                <a:r>
                  <a:rPr lang="fr-FR" dirty="0" err="1"/>
                  <a:t>equal</a:t>
                </a:r>
                <a:r>
                  <a:rPr lang="fr-FR" dirty="0"/>
                  <a:t> to a </a:t>
                </a:r>
                <a:r>
                  <a:rPr lang="fr-FR" dirty="0" err="1"/>
                  <a:t>similar</a:t>
                </a:r>
                <a:r>
                  <a:rPr lang="fr-FR" dirty="0"/>
                  <a:t> </a:t>
                </a:r>
                <a:r>
                  <a:rPr lang="fr-FR" dirty="0" err="1"/>
                  <a:t>linear</a:t>
                </a:r>
                <a:r>
                  <a:rPr lang="fr-FR" dirty="0"/>
                  <a:t> </a:t>
                </a:r>
                <a:r>
                  <a:rPr lang="fr-FR" dirty="0" err="1"/>
                  <a:t>combination</a:t>
                </a:r>
                <a:r>
                  <a:rPr lang="fr-FR" dirty="0"/>
                  <a:t> in the </a:t>
                </a:r>
                <a:r>
                  <a:rPr lang="fr-FR" dirty="0" err="1"/>
                  <a:t>transformed</a:t>
                </a:r>
                <a:r>
                  <a:rPr lang="fr-FR" dirty="0"/>
                  <a:t> </a:t>
                </a:r>
                <a:r>
                  <a:rPr lang="fr-FR" dirty="0" err="1"/>
                  <a:t>space</a:t>
                </a:r>
                <a:r>
                  <a:rPr lang="fr-FR" dirty="0"/>
                  <a:t>, but </a:t>
                </a:r>
                <a:r>
                  <a:rPr lang="fr-FR" dirty="0" err="1"/>
                  <a:t>with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fr-FR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fr-F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transformed (</a:t>
                </a:r>
                <a:r>
                  <a:rPr lang="fr-FR" dirty="0" err="1"/>
                  <a:t>where</a:t>
                </a:r>
                <a:r>
                  <a:rPr lang="fr-FR" dirty="0"/>
                  <a:t> </a:t>
                </a:r>
                <a:r>
                  <a:rPr lang="fr-FR" dirty="0" err="1"/>
                  <a:t>these</a:t>
                </a:r>
                <a:r>
                  <a:rPr lang="fr-FR" dirty="0"/>
                  <a:t> basis </a:t>
                </a:r>
                <a:r>
                  <a:rPr lang="fr-FR" dirty="0" err="1"/>
                  <a:t>vectors</a:t>
                </a:r>
                <a:r>
                  <a:rPr lang="fr-FR" dirty="0"/>
                  <a:t> </a:t>
                </a:r>
                <a:r>
                  <a:rPr lang="fr-FR" dirty="0" err="1"/>
                  <a:t>landed</a:t>
                </a:r>
                <a:r>
                  <a:rPr lang="fr-FR" dirty="0"/>
                  <a:t> </a:t>
                </a:r>
                <a:r>
                  <a:rPr lang="fr-FR" dirty="0" err="1"/>
                  <a:t>basically</a:t>
                </a:r>
                <a:r>
                  <a:rPr lang="fr-FR" dirty="0"/>
                  <a:t>). 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4A31CFE-2ED2-8748-913F-ADE42B221F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7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286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4059D9B-2E55-47FE-A188-0F9BD734E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938B951-7EFC-40A2-B198-E73D39DFB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2E4506E-6A0E-49A0-BC31-8CADBFF3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EED4D51-65BF-4AEE-B596-7CB61A70B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951DA069-3BF0-FA44-A7E3-4EFB5B7EA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6639"/>
            <a:ext cx="11090274" cy="675441"/>
          </a:xfrm>
          <a:prstGeom prst="ellipse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sz="2600"/>
              <a:t>Example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8F02940-1D00-6A4C-9E65-0A29B9C54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426" y="1717669"/>
            <a:ext cx="3689045" cy="3476924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99A1BAE-C347-0648-86B4-EE40A4165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678" y="1699516"/>
            <a:ext cx="6834896" cy="386171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C29B6EC-78C1-C449-8BAD-220CCC20E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063" y="5805604"/>
            <a:ext cx="7660937" cy="478807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39B5348-3F8F-DF4F-858D-DF0D7B549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824" y="5561232"/>
            <a:ext cx="3358800" cy="930129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1369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114C501-6285-8840-919C-BAD9DD369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endParaRPr lang="fr-FR" sz="48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03161F-D18B-304E-BA14-5BA2462A2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 lnSpcReduction="10000"/>
          </a:bodyPr>
          <a:lstStyle/>
          <a:p>
            <a:r>
              <a:rPr lang="fr-FR" sz="2200" dirty="0"/>
              <a:t>In the </a:t>
            </a:r>
            <a:r>
              <a:rPr lang="fr-FR" sz="2200" dirty="0" err="1"/>
              <a:t>example</a:t>
            </a:r>
            <a:r>
              <a:rPr lang="fr-FR" sz="2200" dirty="0"/>
              <a:t>, </a:t>
            </a:r>
            <a:r>
              <a:rPr lang="fr-FR" sz="2200" dirty="0" err="1"/>
              <a:t>we</a:t>
            </a:r>
            <a:r>
              <a:rPr lang="fr-FR" sz="2200" dirty="0"/>
              <a:t> </a:t>
            </a:r>
            <a:r>
              <a:rPr lang="fr-FR" sz="2200" dirty="0" err="1"/>
              <a:t>see</a:t>
            </a:r>
            <a:r>
              <a:rPr lang="fr-FR" sz="2200" dirty="0"/>
              <a:t> </a:t>
            </a:r>
            <a:r>
              <a:rPr lang="fr-FR" sz="2200" dirty="0" err="1"/>
              <a:t>where</a:t>
            </a:r>
            <a:r>
              <a:rPr lang="fr-FR" sz="2200" dirty="0"/>
              <a:t> the </a:t>
            </a:r>
            <a:r>
              <a:rPr lang="fr-FR" sz="2200" dirty="0" err="1"/>
              <a:t>vector</a:t>
            </a:r>
            <a:r>
              <a:rPr lang="fr-FR" sz="2200" dirty="0"/>
              <a:t> </a:t>
            </a:r>
            <a:r>
              <a:rPr lang="fr-FR" sz="2200" dirty="0" err="1"/>
              <a:t>landed</a:t>
            </a:r>
            <a:r>
              <a:rPr lang="fr-FR" sz="2200" dirty="0"/>
              <a:t>… </a:t>
            </a:r>
          </a:p>
          <a:p>
            <a:r>
              <a:rPr lang="fr-FR" sz="2200" dirty="0"/>
              <a:t>But by </a:t>
            </a:r>
            <a:r>
              <a:rPr lang="fr-FR" sz="2200" dirty="0" err="1"/>
              <a:t>only</a:t>
            </a:r>
            <a:r>
              <a:rPr lang="fr-FR" sz="2200" dirty="0"/>
              <a:t> </a:t>
            </a:r>
            <a:r>
              <a:rPr lang="fr-FR" sz="2200" dirty="0" err="1"/>
              <a:t>looking</a:t>
            </a:r>
            <a:r>
              <a:rPr lang="fr-FR" sz="2200" dirty="0"/>
              <a:t> at </a:t>
            </a:r>
            <a:r>
              <a:rPr lang="fr-FR" sz="2200" dirty="0" err="1"/>
              <a:t>where</a:t>
            </a:r>
            <a:r>
              <a:rPr lang="fr-FR" sz="2200" dirty="0"/>
              <a:t> the basis </a:t>
            </a:r>
            <a:r>
              <a:rPr lang="fr-FR" sz="2200" dirty="0" err="1"/>
              <a:t>vectors</a:t>
            </a:r>
            <a:r>
              <a:rPr lang="fr-FR" sz="2200" dirty="0"/>
              <a:t> land, </a:t>
            </a:r>
            <a:r>
              <a:rPr lang="fr-FR" sz="2200" dirty="0" err="1"/>
              <a:t>we</a:t>
            </a:r>
            <a:r>
              <a:rPr lang="fr-FR" sz="2200" dirty="0"/>
              <a:t> </a:t>
            </a:r>
            <a:r>
              <a:rPr lang="fr-FR" sz="2200" dirty="0" err="1"/>
              <a:t>can</a:t>
            </a:r>
            <a:r>
              <a:rPr lang="fr-FR" sz="2200" dirty="0"/>
              <a:t> </a:t>
            </a:r>
            <a:r>
              <a:rPr lang="fr-FR" sz="2200" dirty="0" err="1"/>
              <a:t>deduce</a:t>
            </a:r>
            <a:r>
              <a:rPr lang="fr-FR" sz="2200" dirty="0"/>
              <a:t> </a:t>
            </a:r>
            <a:r>
              <a:rPr lang="fr-FR" sz="2200" dirty="0" err="1"/>
              <a:t>any</a:t>
            </a:r>
            <a:r>
              <a:rPr lang="fr-FR" sz="2200" dirty="0"/>
              <a:t> </a:t>
            </a:r>
            <a:r>
              <a:rPr lang="fr-FR" sz="2200" dirty="0" err="1"/>
              <a:t>transfromed</a:t>
            </a:r>
            <a:r>
              <a:rPr lang="fr-FR" sz="2200" dirty="0"/>
              <a:t> </a:t>
            </a:r>
            <a:r>
              <a:rPr lang="fr-FR" sz="2200" dirty="0" err="1"/>
              <a:t>vector’s</a:t>
            </a:r>
            <a:r>
              <a:rPr lang="fr-FR" sz="2200" dirty="0"/>
              <a:t> new position.</a:t>
            </a:r>
          </a:p>
          <a:p>
            <a:r>
              <a:rPr lang="fr-FR" sz="2200" dirty="0"/>
              <a:t>So </a:t>
            </a:r>
            <a:r>
              <a:rPr lang="fr-FR" sz="2200" dirty="0" err="1"/>
              <a:t>we</a:t>
            </a:r>
            <a:r>
              <a:rPr lang="fr-FR" sz="2200" dirty="0"/>
              <a:t> </a:t>
            </a:r>
            <a:r>
              <a:rPr lang="fr-FR" sz="2200" dirty="0" err="1"/>
              <a:t>basically</a:t>
            </a:r>
            <a:r>
              <a:rPr lang="fr-FR" sz="2200" dirty="0"/>
              <a:t> </a:t>
            </a:r>
            <a:r>
              <a:rPr lang="fr-FR" sz="2200" dirty="0" err="1"/>
              <a:t>only</a:t>
            </a:r>
            <a:r>
              <a:rPr lang="fr-FR" sz="2200" dirty="0"/>
              <a:t> </a:t>
            </a:r>
            <a:r>
              <a:rPr lang="fr-FR" sz="2200" dirty="0" err="1"/>
              <a:t>need</a:t>
            </a:r>
            <a:r>
              <a:rPr lang="fr-FR" sz="2200" dirty="0"/>
              <a:t> </a:t>
            </a:r>
            <a:r>
              <a:rPr lang="fr-FR" sz="2200" dirty="0" err="1"/>
              <a:t>these</a:t>
            </a:r>
            <a:r>
              <a:rPr lang="fr-FR" sz="2200" dirty="0"/>
              <a:t> 2 new « basis » </a:t>
            </a:r>
            <a:r>
              <a:rPr lang="fr-FR" sz="2200" dirty="0" err="1"/>
              <a:t>vectors</a:t>
            </a:r>
            <a:r>
              <a:rPr lang="fr-FR" sz="2200" dirty="0"/>
              <a:t> :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EE97266-CDF0-FC4C-9A9F-40A30B5A8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257" y="2290936"/>
            <a:ext cx="8039294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524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AB6AC00-6137-744A-8D70-6CB89517F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5" y="552906"/>
            <a:ext cx="5165936" cy="1674904"/>
          </a:xfrm>
        </p:spPr>
        <p:txBody>
          <a:bodyPr anchor="ctr">
            <a:normAutofit/>
          </a:bodyPr>
          <a:lstStyle/>
          <a:p>
            <a:r>
              <a:rPr lang="fr-FR" sz="4000"/>
              <a:t>Matrices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68909A-B056-F449-A2EC-384AB00DC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0909" y="552906"/>
            <a:ext cx="5159825" cy="1674905"/>
          </a:xfrm>
        </p:spPr>
        <p:txBody>
          <a:bodyPr anchor="ctr">
            <a:normAutofit/>
          </a:bodyPr>
          <a:lstStyle/>
          <a:p>
            <a:r>
              <a:rPr lang="fr-FR" sz="2000"/>
              <a:t>We commonly package these coordinates into a 2x2 grid of numbers</a:t>
            </a:r>
          </a:p>
          <a:p>
            <a:r>
              <a:rPr lang="fr-FR" sz="2000"/>
              <a:t>=&gt; a 2x2 Matrix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DB91545-774C-9B41-9780-35CE53B59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702" y="2405149"/>
            <a:ext cx="10194497" cy="389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990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3D46C35-1D4D-6F4D-BAFC-4506D6C7A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5" y="552906"/>
            <a:ext cx="5165936" cy="1674904"/>
          </a:xfrm>
        </p:spPr>
        <p:txBody>
          <a:bodyPr anchor="ctr">
            <a:normAutofit fontScale="90000"/>
          </a:bodyPr>
          <a:lstStyle/>
          <a:p>
            <a:r>
              <a:rPr lang="fr-FR" sz="4000" dirty="0" err="1"/>
              <a:t>Generalized</a:t>
            </a:r>
            <a:r>
              <a:rPr lang="fr-FR" sz="4000" dirty="0"/>
              <a:t> Formula of a Matrix / </a:t>
            </a:r>
            <a:r>
              <a:rPr lang="fr-FR" sz="4000" dirty="0" err="1"/>
              <a:t>Vector</a:t>
            </a:r>
            <a:r>
              <a:rPr lang="fr-FR" sz="4000" dirty="0"/>
              <a:t> Product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36D6A9-6432-2144-86AC-E1436B8DD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1705" y="552906"/>
            <a:ext cx="5789030" cy="2635274"/>
          </a:xfrm>
        </p:spPr>
        <p:txBody>
          <a:bodyPr anchor="ctr">
            <a:normAutofit lnSpcReduction="10000"/>
          </a:bodyPr>
          <a:lstStyle/>
          <a:p>
            <a:r>
              <a:rPr lang="fr-FR" sz="2000" dirty="0"/>
              <a:t>A matrix / </a:t>
            </a:r>
            <a:r>
              <a:rPr lang="fr-FR" sz="2000" dirty="0" err="1"/>
              <a:t>vector</a:t>
            </a:r>
            <a:r>
              <a:rPr lang="fr-FR" sz="2000" dirty="0"/>
              <a:t> </a:t>
            </a:r>
            <a:r>
              <a:rPr lang="fr-FR" sz="2000" dirty="0" err="1"/>
              <a:t>product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like</a:t>
            </a:r>
            <a:r>
              <a:rPr lang="fr-FR" sz="2000" dirty="0"/>
              <a:t> </a:t>
            </a:r>
            <a:r>
              <a:rPr lang="fr-FR" sz="2000" dirty="0" err="1"/>
              <a:t>applying</a:t>
            </a:r>
            <a:r>
              <a:rPr lang="fr-FR" sz="2000" dirty="0"/>
              <a:t> a </a:t>
            </a:r>
            <a:r>
              <a:rPr lang="fr-FR" sz="2000" dirty="0" err="1"/>
              <a:t>function</a:t>
            </a:r>
            <a:r>
              <a:rPr lang="fr-FR" sz="2000" dirty="0"/>
              <a:t> to a </a:t>
            </a:r>
            <a:r>
              <a:rPr lang="fr-FR" sz="2000" dirty="0" err="1"/>
              <a:t>vector</a:t>
            </a:r>
            <a:r>
              <a:rPr lang="fr-FR" sz="2000" dirty="0"/>
              <a:t> </a:t>
            </a:r>
            <a:r>
              <a:rPr lang="fr-FR" sz="2000" dirty="0" err="1"/>
              <a:t>where</a:t>
            </a:r>
            <a:r>
              <a:rPr lang="fr-FR" sz="2000" dirty="0"/>
              <a:t>:</a:t>
            </a:r>
          </a:p>
          <a:p>
            <a:pPr lvl="1"/>
            <a:r>
              <a:rPr lang="fr-FR" sz="1600" dirty="0"/>
              <a:t>The </a:t>
            </a:r>
            <a:r>
              <a:rPr lang="fr-FR" sz="1600" dirty="0" err="1"/>
              <a:t>columns</a:t>
            </a:r>
            <a:r>
              <a:rPr lang="fr-FR" sz="1600" dirty="0"/>
              <a:t> of the matrix are the </a:t>
            </a:r>
            <a:r>
              <a:rPr lang="fr-FR" sz="1600" dirty="0" err="1"/>
              <a:t>transformed</a:t>
            </a:r>
            <a:r>
              <a:rPr lang="fr-FR" sz="1600" dirty="0"/>
              <a:t> basis </a:t>
            </a:r>
            <a:r>
              <a:rPr lang="fr-FR" sz="1600" dirty="0" err="1"/>
              <a:t>vectors</a:t>
            </a:r>
            <a:r>
              <a:rPr lang="fr-FR" sz="1600" dirty="0"/>
              <a:t> </a:t>
            </a:r>
          </a:p>
          <a:p>
            <a:pPr lvl="1"/>
            <a:r>
              <a:rPr lang="fr-FR" sz="1600" dirty="0"/>
              <a:t>The </a:t>
            </a:r>
            <a:r>
              <a:rPr lang="fr-FR" sz="1600" dirty="0" err="1"/>
              <a:t>result</a:t>
            </a:r>
            <a:r>
              <a:rPr lang="fr-FR" sz="1600" dirty="0"/>
              <a:t> of the </a:t>
            </a:r>
            <a:r>
              <a:rPr lang="fr-FR" sz="1600" dirty="0" err="1"/>
              <a:t>operation</a:t>
            </a:r>
            <a:r>
              <a:rPr lang="fr-FR" sz="1600" dirty="0"/>
              <a:t> </a:t>
            </a:r>
            <a:r>
              <a:rPr lang="fr-FR" sz="1600" dirty="0" err="1"/>
              <a:t>is</a:t>
            </a:r>
            <a:r>
              <a:rPr lang="fr-FR" sz="1600" dirty="0"/>
              <a:t> a </a:t>
            </a:r>
            <a:r>
              <a:rPr lang="fr-FR" sz="1600" dirty="0" err="1"/>
              <a:t>linear</a:t>
            </a:r>
            <a:r>
              <a:rPr lang="fr-FR" sz="1600" dirty="0"/>
              <a:t> </a:t>
            </a:r>
            <a:r>
              <a:rPr lang="fr-FR" sz="1600" dirty="0" err="1"/>
              <a:t>combination</a:t>
            </a:r>
            <a:r>
              <a:rPr lang="fr-FR" sz="1600" dirty="0"/>
              <a:t> of </a:t>
            </a:r>
            <a:r>
              <a:rPr lang="fr-FR" sz="1600" dirty="0" err="1"/>
              <a:t>those</a:t>
            </a:r>
            <a:r>
              <a:rPr lang="fr-FR" sz="1600" dirty="0"/>
              <a:t> </a:t>
            </a:r>
            <a:r>
              <a:rPr lang="fr-FR" sz="1600" dirty="0" err="1"/>
              <a:t>column</a:t>
            </a:r>
            <a:r>
              <a:rPr lang="fr-FR" sz="1600" dirty="0"/>
              <a:t> </a:t>
            </a:r>
            <a:r>
              <a:rPr lang="fr-FR" sz="1600" dirty="0" err="1"/>
              <a:t>vectors</a:t>
            </a:r>
            <a:r>
              <a:rPr lang="fr-FR" sz="1600" dirty="0"/>
              <a:t>.</a:t>
            </a:r>
          </a:p>
          <a:p>
            <a:r>
              <a:rPr lang="fr-FR" sz="2000" dirty="0" err="1"/>
              <a:t>When</a:t>
            </a:r>
            <a:r>
              <a:rPr lang="fr-FR" sz="2000" dirty="0"/>
              <a:t> </a:t>
            </a:r>
            <a:r>
              <a:rPr lang="fr-FR" sz="2000" dirty="0" err="1"/>
              <a:t>learning</a:t>
            </a:r>
            <a:r>
              <a:rPr lang="fr-FR" sz="2000" dirty="0"/>
              <a:t> about matrix </a:t>
            </a:r>
            <a:r>
              <a:rPr lang="fr-FR" sz="2000" dirty="0" err="1"/>
              <a:t>vector</a:t>
            </a:r>
            <a:r>
              <a:rPr lang="fr-FR" sz="2000" dirty="0"/>
              <a:t> </a:t>
            </a:r>
            <a:r>
              <a:rPr lang="fr-FR" sz="2000" dirty="0" err="1"/>
              <a:t>products</a:t>
            </a:r>
            <a:r>
              <a:rPr lang="fr-FR" sz="2000" dirty="0"/>
              <a:t>, </a:t>
            </a:r>
            <a:r>
              <a:rPr lang="fr-FR" sz="2000" dirty="0" err="1"/>
              <a:t>seeing</a:t>
            </a:r>
            <a:r>
              <a:rPr lang="fr-FR" sz="2000" dirty="0"/>
              <a:t> </a:t>
            </a:r>
            <a:r>
              <a:rPr lang="fr-FR" sz="2000" dirty="0" err="1"/>
              <a:t>it</a:t>
            </a:r>
            <a:r>
              <a:rPr lang="fr-FR" sz="2000" dirty="0"/>
              <a:t> as a </a:t>
            </a:r>
            <a:r>
              <a:rPr lang="fr-FR" sz="2000" dirty="0" err="1"/>
              <a:t>linear</a:t>
            </a:r>
            <a:r>
              <a:rPr lang="fr-FR" sz="2000" dirty="0"/>
              <a:t> </a:t>
            </a:r>
            <a:r>
              <a:rPr lang="fr-FR" sz="2000" dirty="0" err="1"/>
              <a:t>combination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usually</a:t>
            </a:r>
            <a:r>
              <a:rPr lang="fr-FR" sz="2000" dirty="0"/>
              <a:t> not made explicit… and </a:t>
            </a:r>
            <a:r>
              <a:rPr lang="fr-FR" sz="2000" dirty="0" err="1"/>
              <a:t>you’re</a:t>
            </a:r>
            <a:r>
              <a:rPr lang="fr-FR" sz="2000" dirty="0"/>
              <a:t> </a:t>
            </a:r>
            <a:r>
              <a:rPr lang="fr-FR" sz="2000" dirty="0" err="1"/>
              <a:t>left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</a:t>
            </a:r>
            <a:r>
              <a:rPr lang="fr-FR" sz="2000" dirty="0" err="1"/>
              <a:t>having</a:t>
            </a:r>
            <a:r>
              <a:rPr lang="fr-FR" sz="2000" dirty="0"/>
              <a:t> to </a:t>
            </a:r>
            <a:r>
              <a:rPr lang="fr-FR" sz="2000" dirty="0" err="1"/>
              <a:t>remember</a:t>
            </a:r>
            <a:r>
              <a:rPr lang="fr-FR" sz="2000" dirty="0"/>
              <a:t> by </a:t>
            </a:r>
            <a:r>
              <a:rPr lang="fr-FR" sz="2000" dirty="0" err="1"/>
              <a:t>heart</a:t>
            </a:r>
            <a:r>
              <a:rPr lang="fr-FR" sz="2000" dirty="0"/>
              <a:t> </a:t>
            </a:r>
            <a:r>
              <a:rPr lang="fr-FR" sz="2000" dirty="0" err="1"/>
              <a:t>ax</a:t>
            </a:r>
            <a:r>
              <a:rPr lang="fr-FR" sz="2000" dirty="0"/>
              <a:t> + by etc…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03C3ACE-8C75-BA48-B709-BE7E0EEAF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65" y="3188180"/>
            <a:ext cx="10515569" cy="331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353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0CFF12-0E9C-CE44-89D5-E68365BCC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Transformation </a:t>
            </a:r>
            <a:r>
              <a:rPr lang="fr-FR" dirty="0" err="1"/>
              <a:t>examples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F1B87C-7E98-484A-BECB-4D68D81D2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Rotation</a:t>
            </a:r>
          </a:p>
          <a:p>
            <a:pPr lvl="1"/>
            <a:r>
              <a:rPr lang="fr-FR" dirty="0"/>
              <a:t>180° for </a:t>
            </a:r>
            <a:r>
              <a:rPr lang="fr-FR" dirty="0" err="1"/>
              <a:t>example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 err="1"/>
              <a:t>Shear</a:t>
            </a:r>
            <a:endParaRPr lang="fr-FR" dirty="0"/>
          </a:p>
          <a:p>
            <a:endParaRPr lang="fr-FR" dirty="0"/>
          </a:p>
          <a:p>
            <a:r>
              <a:rPr lang="fr-FR" dirty="0"/>
              <a:t>=&gt;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everytime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see</a:t>
            </a:r>
            <a:r>
              <a:rPr lang="fr-FR" dirty="0"/>
              <a:t> a matrix,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interpret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as a certain transformation of </a:t>
            </a:r>
            <a:r>
              <a:rPr lang="fr-FR" dirty="0" err="1"/>
              <a:t>space</a:t>
            </a:r>
            <a:r>
              <a:rPr lang="fr-FR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11417285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170753-86DA-4E4C-918E-20CD69C3B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Exericise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2551E117-7CED-6D4E-A2D4-B0D0D897B2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Show the </a:t>
                </a:r>
                <a:r>
                  <a:rPr lang="fr-FR" dirty="0" err="1"/>
                  <a:t>effect</a:t>
                </a:r>
                <a:r>
                  <a:rPr lang="fr-FR" dirty="0"/>
                  <a:t> of the </a:t>
                </a:r>
                <a:r>
                  <a:rPr lang="fr-FR" dirty="0" err="1"/>
                  <a:t>inear</a:t>
                </a:r>
                <a:r>
                  <a:rPr lang="fr-FR" dirty="0"/>
                  <a:t> </a:t>
                </a:r>
                <a:r>
                  <a:rPr lang="fr-FR" dirty="0" err="1"/>
                  <a:t>transfromation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fr-FR" dirty="0"/>
                  <a:t>on a </a:t>
                </a:r>
                <a:r>
                  <a:rPr lang="fr-FR" dirty="0" err="1"/>
                  <a:t>letter</a:t>
                </a:r>
                <a:r>
                  <a:rPr lang="fr-FR" dirty="0"/>
                  <a:t> L made up of the </a:t>
                </a:r>
                <a:r>
                  <a:rPr lang="fr-FR" dirty="0" err="1"/>
                  <a:t>vectors</a:t>
                </a:r>
                <a:r>
                  <a:rPr lang="fr-FR" dirty="0"/>
                  <a:t> 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2551E117-7CED-6D4E-A2D4-B0D0D897B2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0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4AD30564-AB14-EB41-8E99-E204E3831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858" y="4512449"/>
            <a:ext cx="2565400" cy="9144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D7523C3-BC18-7D47-8673-E79492B7B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4979" y="2340749"/>
            <a:ext cx="36068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31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E634C6-7EF4-2147-AD4A-608A2D2DB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Matrix multiplication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11E1B4-B01F-514A-BE99-F73D525FC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happens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multiply</a:t>
            </a:r>
            <a:r>
              <a:rPr lang="fr-FR" dirty="0"/>
              <a:t> 1 matrix by </a:t>
            </a:r>
            <a:r>
              <a:rPr lang="fr-FR" dirty="0" err="1"/>
              <a:t>another</a:t>
            </a:r>
            <a:r>
              <a:rPr lang="fr-FR" dirty="0"/>
              <a:t> ?</a:t>
            </a:r>
          </a:p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mean</a:t>
            </a:r>
            <a:r>
              <a:rPr lang="fr-FR" dirty="0"/>
              <a:t> </a:t>
            </a:r>
            <a:r>
              <a:rPr lang="fr-FR" dirty="0" err="1"/>
              <a:t>intuitively</a:t>
            </a:r>
            <a:r>
              <a:rPr lang="fr-FR" dirty="0"/>
              <a:t>,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happens</a:t>
            </a:r>
            <a:r>
              <a:rPr lang="fr-FR" dirty="0"/>
              <a:t> ? </a:t>
            </a:r>
            <a:r>
              <a:rPr lang="fr-FR" dirty="0" err="1"/>
              <a:t>Always</a:t>
            </a:r>
            <a:r>
              <a:rPr lang="fr-FR" dirty="0"/>
              <a:t> a good </a:t>
            </a:r>
            <a:r>
              <a:rPr lang="fr-FR" dirty="0" err="1"/>
              <a:t>idea</a:t>
            </a:r>
            <a:r>
              <a:rPr lang="fr-FR" dirty="0"/>
              <a:t> to </a:t>
            </a:r>
            <a:r>
              <a:rPr lang="fr-FR" dirty="0" err="1"/>
              <a:t>think</a:t>
            </a:r>
            <a:r>
              <a:rPr lang="fr-FR" dirty="0"/>
              <a:t> of the </a:t>
            </a:r>
            <a:r>
              <a:rPr lang="fr-FR" dirty="0" err="1"/>
              <a:t>geometric</a:t>
            </a:r>
            <a:r>
              <a:rPr lang="fr-FR" dirty="0"/>
              <a:t> </a:t>
            </a:r>
            <a:r>
              <a:rPr lang="fr-FR" dirty="0" err="1"/>
              <a:t>meaning</a:t>
            </a:r>
            <a:r>
              <a:rPr lang="fr-FR" dirty="0"/>
              <a:t> and not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lost</a:t>
            </a:r>
            <a:r>
              <a:rPr lang="fr-FR" dirty="0"/>
              <a:t> in the </a:t>
            </a:r>
            <a:r>
              <a:rPr lang="fr-FR" dirty="0" err="1"/>
              <a:t>numbers</a:t>
            </a:r>
            <a:r>
              <a:rPr lang="fr-FR" dirty="0"/>
              <a:t> !</a:t>
            </a:r>
          </a:p>
          <a:p>
            <a:pPr lvl="1"/>
            <a:r>
              <a:rPr lang="fr-FR" dirty="0"/>
              <a:t>=&gt; </a:t>
            </a:r>
            <a:r>
              <a:rPr lang="fr-FR" dirty="0" err="1"/>
              <a:t>apply</a:t>
            </a:r>
            <a:r>
              <a:rPr lang="fr-FR" dirty="0"/>
              <a:t> one transformation to </a:t>
            </a:r>
            <a:r>
              <a:rPr lang="fr-FR" dirty="0" err="1"/>
              <a:t>another</a:t>
            </a:r>
            <a:r>
              <a:rPr lang="fr-FR" dirty="0"/>
              <a:t>: move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around</a:t>
            </a:r>
            <a:r>
              <a:rPr lang="fr-FR" dirty="0"/>
              <a:t> </a:t>
            </a:r>
            <a:r>
              <a:rPr lang="fr-FR" dirty="0" err="1"/>
              <a:t>twice</a:t>
            </a:r>
            <a:r>
              <a:rPr lang="fr-FR" dirty="0"/>
              <a:t> !</a:t>
            </a:r>
          </a:p>
          <a:p>
            <a:r>
              <a:rPr lang="fr-FR" dirty="0"/>
              <a:t>The </a:t>
            </a:r>
            <a:r>
              <a:rPr lang="fr-FR" dirty="0" err="1"/>
              <a:t>combined</a:t>
            </a:r>
            <a:r>
              <a:rPr lang="fr-FR" dirty="0"/>
              <a:t> transformations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a « composition »</a:t>
            </a:r>
          </a:p>
          <a:p>
            <a:pPr lvl="1"/>
            <a:r>
              <a:rPr lang="fr-FR" dirty="0"/>
              <a:t>Rotation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shear</a:t>
            </a:r>
            <a:r>
              <a:rPr lang="fr-FR" dirty="0"/>
              <a:t> for </a:t>
            </a:r>
            <a:r>
              <a:rPr lang="fr-FR" dirty="0" err="1"/>
              <a:t>example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ECA29F0-CDFD-404D-BC46-54FCD14F4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55" y="4576580"/>
            <a:ext cx="2964518" cy="228141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04DF2DE-D1BF-3A4C-A3E3-877BF09AB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881" y="4490365"/>
            <a:ext cx="2736775" cy="235266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8AED7B8-618F-DA4E-8B89-FD417A227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326" y="4093556"/>
            <a:ext cx="3247568" cy="274947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BBBC999-1E4C-8B4E-A634-09336D8F9533}"/>
              </a:ext>
            </a:extLst>
          </p:cNvPr>
          <p:cNvSpPr txBox="1"/>
          <p:nvPr/>
        </p:nvSpPr>
        <p:spPr>
          <a:xfrm>
            <a:off x="4055633" y="571231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=&gt;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16C4910-8AA4-7743-914E-3FD2480C4597}"/>
              </a:ext>
            </a:extLst>
          </p:cNvPr>
          <p:cNvSpPr txBox="1"/>
          <p:nvPr/>
        </p:nvSpPr>
        <p:spPr>
          <a:xfrm>
            <a:off x="8003406" y="56666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=&gt;</a:t>
            </a:r>
          </a:p>
        </p:txBody>
      </p:sp>
    </p:spTree>
    <p:extLst>
      <p:ext uri="{BB962C8B-B14F-4D97-AF65-F5344CB8AC3E}">
        <p14:creationId xmlns:p14="http://schemas.microsoft.com/office/powerpoint/2010/main" val="1284739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6CC9D404-7BA0-564C-A450-8C8A9F28CD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684189"/>
            <a:ext cx="10905066" cy="348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137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FA7157-3FF0-6845-8BDE-5A6EE4335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Vectors</a:t>
            </a:r>
            <a:r>
              <a:rPr lang="fr-FR" dirty="0"/>
              <a:t> (2D for </a:t>
            </a:r>
            <a:r>
              <a:rPr lang="fr-FR" dirty="0" err="1"/>
              <a:t>now</a:t>
            </a:r>
            <a:r>
              <a:rPr lang="fr-FR" dirty="0"/>
              <a:t>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B7CD57-B4C9-A941-BD5A-95A068E34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FR" dirty="0" err="1"/>
              <a:t>What</a:t>
            </a:r>
            <a:r>
              <a:rPr lang="fr-FR" dirty="0"/>
              <a:t> do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think</a:t>
            </a:r>
            <a:r>
              <a:rPr lang="fr-FR" dirty="0"/>
              <a:t> about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someone</a:t>
            </a:r>
            <a:r>
              <a:rPr lang="fr-FR" dirty="0"/>
              <a:t> </a:t>
            </a:r>
            <a:r>
              <a:rPr lang="fr-FR" dirty="0" err="1"/>
              <a:t>talks</a:t>
            </a:r>
            <a:r>
              <a:rPr lang="fr-FR" dirty="0"/>
              <a:t> about </a:t>
            </a:r>
            <a:r>
              <a:rPr lang="fr-FR" dirty="0" err="1"/>
              <a:t>vectors</a:t>
            </a:r>
            <a:r>
              <a:rPr lang="fr-FR" dirty="0"/>
              <a:t>: </a:t>
            </a:r>
          </a:p>
          <a:p>
            <a:pPr lvl="1"/>
            <a:r>
              <a:rPr lang="fr-FR" dirty="0"/>
              <a:t>An </a:t>
            </a:r>
            <a:r>
              <a:rPr lang="fr-FR" dirty="0" err="1"/>
              <a:t>arrow</a:t>
            </a:r>
            <a:r>
              <a:rPr lang="fr-FR" dirty="0"/>
              <a:t> ?</a:t>
            </a:r>
          </a:p>
          <a:p>
            <a:pPr lvl="1"/>
            <a:r>
              <a:rPr lang="fr-FR" dirty="0"/>
              <a:t>A set of </a:t>
            </a:r>
            <a:r>
              <a:rPr lang="fr-FR" dirty="0" err="1"/>
              <a:t>coordinates</a:t>
            </a:r>
            <a:r>
              <a:rPr lang="fr-FR" dirty="0"/>
              <a:t>/</a:t>
            </a:r>
            <a:r>
              <a:rPr lang="fr-FR" dirty="0" err="1"/>
              <a:t>list</a:t>
            </a:r>
            <a:r>
              <a:rPr lang="fr-FR" dirty="0"/>
              <a:t> of </a:t>
            </a:r>
            <a:r>
              <a:rPr lang="fr-FR" dirty="0" err="1"/>
              <a:t>numbers</a:t>
            </a:r>
            <a:r>
              <a:rPr lang="fr-FR" dirty="0"/>
              <a:t> ?</a:t>
            </a:r>
          </a:p>
          <a:p>
            <a:endParaRPr lang="fr-FR" dirty="0"/>
          </a:p>
          <a:p>
            <a:r>
              <a:rPr lang="fr-FR" dirty="0"/>
              <a:t>An </a:t>
            </a:r>
            <a:r>
              <a:rPr lang="fr-FR" dirty="0" err="1"/>
              <a:t>arrow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sits</a:t>
            </a:r>
            <a:r>
              <a:rPr lang="fr-FR" dirty="0"/>
              <a:t> </a:t>
            </a:r>
            <a:r>
              <a:rPr lang="fr-FR" dirty="0" err="1"/>
              <a:t>inside</a:t>
            </a:r>
            <a:r>
              <a:rPr lang="fr-FR" dirty="0"/>
              <a:t> a </a:t>
            </a:r>
            <a:r>
              <a:rPr lang="fr-FR" dirty="0" err="1"/>
              <a:t>coordinate</a:t>
            </a:r>
            <a:r>
              <a:rPr lang="fr-FR" dirty="0"/>
              <a:t> system,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tail</a:t>
            </a:r>
            <a:r>
              <a:rPr lang="fr-FR" dirty="0"/>
              <a:t> on the </a:t>
            </a:r>
            <a:r>
              <a:rPr lang="fr-FR" dirty="0" err="1"/>
              <a:t>origin</a:t>
            </a:r>
            <a:r>
              <a:rPr lang="fr-FR" dirty="0"/>
              <a:t> =&gt;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origin</a:t>
            </a:r>
            <a:r>
              <a:rPr lang="fr-FR" dirty="0"/>
              <a:t> ?</a:t>
            </a:r>
          </a:p>
          <a:p>
            <a:endParaRPr lang="fr-FR" dirty="0"/>
          </a:p>
          <a:p>
            <a:r>
              <a:rPr lang="fr-FR" dirty="0" err="1"/>
              <a:t>What</a:t>
            </a:r>
            <a:r>
              <a:rPr lang="fr-FR" dirty="0"/>
              <a:t> are </a:t>
            </a:r>
            <a:r>
              <a:rPr lang="fr-FR" dirty="0" err="1"/>
              <a:t>coordinates</a:t>
            </a:r>
            <a:r>
              <a:rPr lang="fr-FR" dirty="0"/>
              <a:t> ?</a:t>
            </a:r>
          </a:p>
          <a:p>
            <a:pPr lvl="1"/>
            <a:r>
              <a:rPr lang="fr-FR" dirty="0"/>
              <a:t>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seen</a:t>
            </a:r>
            <a:r>
              <a:rPr lang="fr-FR" dirty="0"/>
              <a:t> as a set of instructions to go </a:t>
            </a:r>
            <a:r>
              <a:rPr lang="fr-FR" dirty="0" err="1"/>
              <a:t>from</a:t>
            </a:r>
            <a:r>
              <a:rPr lang="fr-FR" dirty="0"/>
              <a:t> the base to the tip of the </a:t>
            </a:r>
            <a:r>
              <a:rPr lang="fr-FR" dirty="0" err="1"/>
              <a:t>vector</a:t>
            </a:r>
            <a:endParaRPr lang="fr-FR" dirty="0"/>
          </a:p>
          <a:p>
            <a:pPr lvl="1"/>
            <a:r>
              <a:rPr lang="fr-FR" dirty="0"/>
              <a:t>Go </a:t>
            </a:r>
            <a:r>
              <a:rPr lang="fr-FR" dirty="0" err="1"/>
              <a:t>along</a:t>
            </a:r>
            <a:r>
              <a:rPr lang="fr-FR" dirty="0"/>
              <a:t> the x axis a certain </a:t>
            </a:r>
            <a:r>
              <a:rPr lang="fr-FR" dirty="0" err="1"/>
              <a:t>amount</a:t>
            </a:r>
            <a:r>
              <a:rPr lang="fr-FR" dirty="0"/>
              <a:t> and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along</a:t>
            </a:r>
            <a:r>
              <a:rPr lang="fr-FR" dirty="0"/>
              <a:t> the y axis a certain </a:t>
            </a:r>
            <a:r>
              <a:rPr lang="fr-FR" dirty="0" err="1"/>
              <a:t>amount</a:t>
            </a:r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0039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3CE28-1E9E-A740-93EC-21AE3098C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5751A82-8D90-B24F-9D7D-E31C93CBF2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The composition matrix </a:t>
                </a:r>
                <a:r>
                  <a:rPr lang="fr-FR" dirty="0" err="1"/>
                  <a:t>can</a:t>
                </a:r>
                <a:r>
                  <a:rPr lang="fr-FR" dirty="0"/>
                  <a:t> </a:t>
                </a:r>
                <a:r>
                  <a:rPr lang="fr-FR" dirty="0" err="1"/>
                  <a:t>be</a:t>
                </a:r>
                <a:r>
                  <a:rPr lang="fr-FR" dirty="0"/>
                  <a:t> </a:t>
                </a:r>
                <a:r>
                  <a:rPr lang="fr-FR" dirty="0" err="1"/>
                  <a:t>understood</a:t>
                </a:r>
                <a:r>
                  <a:rPr lang="fr-FR" dirty="0"/>
                  <a:t> as the </a:t>
                </a:r>
                <a:r>
                  <a:rPr lang="fr-FR" dirty="0" err="1"/>
                  <a:t>result</a:t>
                </a:r>
                <a:r>
                  <a:rPr lang="fr-FR" dirty="0"/>
                  <a:t> of a </a:t>
                </a:r>
                <a:r>
                  <a:rPr lang="fr-FR" dirty="0" err="1"/>
                  <a:t>product</a:t>
                </a:r>
                <a:r>
                  <a:rPr lang="fr-FR" dirty="0"/>
                  <a:t> of matrices.</a:t>
                </a:r>
              </a:p>
              <a:p>
                <a:r>
                  <a:rPr lang="fr-FR" dirty="0"/>
                  <a:t>That </a:t>
                </a:r>
                <a:r>
                  <a:rPr lang="fr-FR" dirty="0" err="1"/>
                  <a:t>product</a:t>
                </a:r>
                <a:r>
                  <a:rPr lang="fr-FR" dirty="0"/>
                  <a:t> </a:t>
                </a:r>
                <a:r>
                  <a:rPr lang="fr-FR" dirty="0" err="1"/>
                  <a:t>should</a:t>
                </a:r>
                <a:r>
                  <a:rPr lang="fr-FR" dirty="0"/>
                  <a:t> </a:t>
                </a:r>
                <a:r>
                  <a:rPr lang="fr-FR" dirty="0" err="1"/>
                  <a:t>be</a:t>
                </a:r>
                <a:r>
                  <a:rPr lang="fr-FR" dirty="0"/>
                  <a:t> </a:t>
                </a:r>
                <a:r>
                  <a:rPr lang="fr-FR" dirty="0" err="1"/>
                  <a:t>read</a:t>
                </a:r>
                <a:r>
                  <a:rPr lang="fr-FR" dirty="0"/>
                  <a:t> right to </a:t>
                </a:r>
                <a:r>
                  <a:rPr lang="fr-FR" dirty="0" err="1"/>
                  <a:t>left</a:t>
                </a:r>
                <a:r>
                  <a:rPr lang="fr-FR" dirty="0"/>
                  <a:t>, as </a:t>
                </a:r>
                <a:r>
                  <a:rPr lang="fr-FR" dirty="0" err="1"/>
                  <a:t>with</a:t>
                </a:r>
                <a:r>
                  <a:rPr lang="fr-FR" dirty="0"/>
                  <a:t> </a:t>
                </a:r>
                <a:r>
                  <a:rPr lang="fr-FR" dirty="0" err="1"/>
                  <a:t>functions</a:t>
                </a:r>
                <a:r>
                  <a:rPr lang="fr-FR" dirty="0"/>
                  <a:t>:</a:t>
                </a:r>
              </a:p>
              <a:p>
                <a:pPr marL="0" indent="0" algn="ctr">
                  <a:buNone/>
                </a:pPr>
                <a:endParaRPr lang="fr-FR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5751A82-8D90-B24F-9D7D-E31C93CBF2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08154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8AEFF9-9A9F-E444-938A-8C01CB1B2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9D0D40-BF31-4548-9C61-62A6D62BC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Matrix </a:t>
            </a:r>
            <a:r>
              <a:rPr lang="fr-FR" dirty="0" err="1"/>
              <a:t>vector</a:t>
            </a:r>
            <a:r>
              <a:rPr lang="fr-FR" dirty="0"/>
              <a:t> </a:t>
            </a:r>
            <a:r>
              <a:rPr lang="fr-FR" dirty="0" err="1"/>
              <a:t>product</a:t>
            </a:r>
            <a:r>
              <a:rPr lang="fr-FR" dirty="0"/>
              <a:t> and transformations</a:t>
            </a:r>
          </a:p>
          <a:p>
            <a:r>
              <a:rPr lang="fr-FR" dirty="0"/>
              <a:t>Dot </a:t>
            </a:r>
            <a:r>
              <a:rPr lang="fr-FR" dirty="0" err="1"/>
              <a:t>product</a:t>
            </a:r>
            <a:r>
              <a:rPr lang="fr-FR" dirty="0"/>
              <a:t> basic </a:t>
            </a:r>
            <a:r>
              <a:rPr lang="fr-FR" dirty="0" err="1"/>
              <a:t>def</a:t>
            </a:r>
            <a:endParaRPr lang="fr-FR" dirty="0"/>
          </a:p>
          <a:p>
            <a:r>
              <a:rPr lang="fr-FR" dirty="0"/>
              <a:t>Dot </a:t>
            </a:r>
            <a:r>
              <a:rPr lang="fr-FR" dirty="0" err="1"/>
              <a:t>product</a:t>
            </a:r>
            <a:r>
              <a:rPr lang="fr-FR" dirty="0"/>
              <a:t> </a:t>
            </a:r>
            <a:r>
              <a:rPr lang="fr-FR" dirty="0" err="1"/>
              <a:t>revisited</a:t>
            </a:r>
            <a:endParaRPr lang="fr-FR" dirty="0"/>
          </a:p>
          <a:p>
            <a:r>
              <a:rPr lang="fr-FR" dirty="0" err="1"/>
              <a:t>Vector</a:t>
            </a:r>
            <a:r>
              <a:rPr lang="fr-FR" dirty="0"/>
              <a:t> </a:t>
            </a:r>
            <a:r>
              <a:rPr lang="fr-FR" dirty="0" err="1"/>
              <a:t>norm</a:t>
            </a:r>
            <a:endParaRPr lang="fr-FR" dirty="0"/>
          </a:p>
          <a:p>
            <a:r>
              <a:rPr lang="fr-FR" dirty="0"/>
              <a:t>Angle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vectors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79219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0BE548-BDD0-A249-B345-E52F4A041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91774B-0732-A547-9809-001535204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159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C5782D3-6CED-43A7-BE35-09C48F809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6721F593-ECD2-4B5B-AAE4-0866A4CDC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9586" y="1070835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71DEE99F-D18C-4025-BA3F-CEBF5258E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8949" y="803186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976FA5D9-3A7C-4FA7-9BA8-1905D703F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13372" y="804101"/>
            <a:ext cx="3880238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652B89F-3FCB-0346-9800-FCB97F25D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5104" y="1213968"/>
            <a:ext cx="3220127" cy="1715106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3600">
              <a:solidFill>
                <a:srgbClr val="FFFFFF"/>
              </a:solidFill>
            </a:endParaRP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14712DD-EC4C-BD4D-B761-754E6A91A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63" b="2"/>
          <a:stretch/>
        </p:blipFill>
        <p:spPr>
          <a:xfrm>
            <a:off x="804101" y="804101"/>
            <a:ext cx="6730556" cy="52497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69E877F1-8089-2840-BFD6-B17BEFC22DD1}"/>
                  </a:ext>
                </a:extLst>
              </p:cNvPr>
              <p:cNvSpPr txBox="1"/>
              <p:nvPr/>
            </p:nvSpPr>
            <p:spPr>
              <a:xfrm>
                <a:off x="7835105" y="3072208"/>
                <a:ext cx="3264916" cy="266068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FFFFFF"/>
                    </a:solidFill>
                  </a:rPr>
                  <a:t>A point’s coordinates are traditionally written horizontally(-2, 3) vs. </a:t>
                </a: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FFFFFF"/>
                    </a:solidFill>
                  </a:rPr>
                  <a:t>Vector coordinates which are vertical with square brackets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  <m:e>
                            <m:r>
                              <a:rPr lang="en-US" sz="20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endParaRPr lang="en-US" sz="20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69E877F1-8089-2840-BFD6-B17BEFC22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5105" y="3072208"/>
                <a:ext cx="3264916" cy="2660684"/>
              </a:xfrm>
              <a:prstGeom prst="rect">
                <a:avLst/>
              </a:prstGeom>
              <a:blipFill>
                <a:blip r:embed="rId3"/>
                <a:stretch>
                  <a:fillRect l="-1544" t="-237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8">
            <a:extLst>
              <a:ext uri="{FF2B5EF4-FFF2-40B4-BE49-F238E27FC236}">
                <a16:creationId xmlns:a16="http://schemas.microsoft.com/office/drawing/2014/main" id="{4652D57C-331F-43B8-9C07-69FBA9C02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671258" y="1530154"/>
            <a:ext cx="520741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235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77486C7-1242-D14F-9185-97FADB341C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54" r="1601" b="2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A4724D0-ACAC-C746-88F0-B996FA832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fr-FR" sz="4000"/>
              <a:t>3rd Dimension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505A9A-0BCB-144A-9E72-92F535325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fr-FR" sz="2000"/>
              <a:t>Ordered Triplet of numbers</a:t>
            </a:r>
          </a:p>
          <a:p>
            <a:r>
              <a:rPr lang="fr-FR" sz="2000"/>
              <a:t>Same « instruction » principle</a:t>
            </a:r>
          </a:p>
          <a:p>
            <a:pPr lvl="1"/>
            <a:r>
              <a:rPr lang="fr-FR" sz="2000"/>
              <a:t> move along the x axis, then parallel to the y axis then parallel to the z axis</a:t>
            </a:r>
          </a:p>
          <a:p>
            <a:r>
              <a:rPr lang="fr-FR" sz="2000"/>
              <a:t>Gives you one unique vector in space.</a:t>
            </a:r>
          </a:p>
        </p:txBody>
      </p:sp>
    </p:spTree>
    <p:extLst>
      <p:ext uri="{BB962C8B-B14F-4D97-AF65-F5344CB8AC3E}">
        <p14:creationId xmlns:p14="http://schemas.microsoft.com/office/powerpoint/2010/main" val="3599277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BE5235-92BD-DD49-AD00-A6DE499FF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 Central Operations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3F846D-01C8-C043-A86C-30FB9D45F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Addition</a:t>
            </a:r>
          </a:p>
          <a:p>
            <a:r>
              <a:rPr lang="fr-FR" dirty="0"/>
              <a:t>Multiplication</a:t>
            </a:r>
          </a:p>
          <a:p>
            <a:r>
              <a:rPr lang="fr-FR" dirty="0"/>
              <a:t>=&gt;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happens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enter the 2D </a:t>
            </a:r>
            <a:r>
              <a:rPr lang="fr-FR" dirty="0" err="1"/>
              <a:t>realm</a:t>
            </a:r>
            <a:r>
              <a:rPr lang="fr-F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65231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015E01-93FA-C643-BCE5-0817CDC25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Vector Addition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F48845BE-0585-8E42-AFF0-571E670103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2996" y="5859140"/>
                <a:ext cx="10906008" cy="497210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400" b="1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F48845BE-0585-8E42-AFF0-571E670103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2996" y="5859140"/>
                <a:ext cx="10906008" cy="497210"/>
              </a:xfrm>
              <a:blipFill>
                <a:blip r:embed="rId2"/>
                <a:stretch>
                  <a:fillRect t="-5000" b="-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C0E325A6-ACD5-5248-8566-2C63DF4E6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46" y="912685"/>
            <a:ext cx="3529109" cy="290269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634F692-E4D5-E944-9B4F-311B8354E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1443" y="655813"/>
            <a:ext cx="3526424" cy="326194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0096BCE-C7EA-0848-8796-EE6E4D3B0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6979" y="986868"/>
            <a:ext cx="3553968" cy="275432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F286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189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D38EE57-B708-47C9-A4A4-E25F09FAB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7A28182-58A5-4DBB-8F64-BD944BCA8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2" name="Freeform 44">
              <a:extLst>
                <a:ext uri="{FF2B5EF4-FFF2-40B4-BE49-F238E27FC236}">
                  <a16:creationId xmlns:a16="http://schemas.microsoft.com/office/drawing/2014/main" id="{E4A9080E-7BA6-45FC-8677-8B9D5F4DA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2163D516-75D4-4DE0-AC27-63719125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6">
              <a:extLst>
                <a:ext uri="{FF2B5EF4-FFF2-40B4-BE49-F238E27FC236}">
                  <a16:creationId xmlns:a16="http://schemas.microsoft.com/office/drawing/2014/main" id="{E74A26A5-C23A-46D4-B0FF-155FB3834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7">
              <a:extLst>
                <a:ext uri="{FF2B5EF4-FFF2-40B4-BE49-F238E27FC236}">
                  <a16:creationId xmlns:a16="http://schemas.microsoft.com/office/drawing/2014/main" id="{08E0243F-1062-43C6-AD04-130DFF668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4C5517B-1B0F-47AA-93A5-367189969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CB324974-8843-BA4D-9379-238C9C25D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fr-FR" sz="4000">
                <a:solidFill>
                  <a:srgbClr val="FFFFFF"/>
                </a:solidFill>
              </a:rPr>
              <a:t>Why this definition of addition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25A869-7FCA-FD4A-BCB6-0E547A40F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>
            <a:normAutofit fontScale="92500"/>
          </a:bodyPr>
          <a:lstStyle/>
          <a:p>
            <a:r>
              <a:rPr lang="fr-FR" sz="2400" dirty="0" err="1"/>
              <a:t>Each</a:t>
            </a:r>
            <a:r>
              <a:rPr lang="fr-FR" sz="2400" dirty="0"/>
              <a:t> </a:t>
            </a:r>
            <a:r>
              <a:rPr lang="fr-FR" sz="2400" dirty="0" err="1"/>
              <a:t>vector</a:t>
            </a:r>
            <a:r>
              <a:rPr lang="fr-FR" sz="2400" dirty="0"/>
              <a:t> </a:t>
            </a:r>
            <a:r>
              <a:rPr lang="fr-FR" sz="2400" dirty="0" err="1"/>
              <a:t>represents</a:t>
            </a:r>
            <a:r>
              <a:rPr lang="fr-FR" sz="2400" dirty="0"/>
              <a:t> a certain </a:t>
            </a:r>
            <a:r>
              <a:rPr lang="fr-FR" sz="2400" dirty="0" err="1"/>
              <a:t>movement</a:t>
            </a:r>
            <a:r>
              <a:rPr lang="fr-FR" sz="2400" dirty="0"/>
              <a:t>, a </a:t>
            </a:r>
            <a:r>
              <a:rPr lang="fr-FR" sz="2400" dirty="0" err="1"/>
              <a:t>step</a:t>
            </a:r>
            <a:r>
              <a:rPr lang="fr-FR" sz="2400" dirty="0"/>
              <a:t> in a direction</a:t>
            </a:r>
          </a:p>
          <a:p>
            <a:r>
              <a:rPr lang="fr-FR" sz="2400" dirty="0"/>
              <a:t>So </a:t>
            </a:r>
            <a:r>
              <a:rPr lang="fr-FR" sz="2400" dirty="0" err="1"/>
              <a:t>going</a:t>
            </a:r>
            <a:r>
              <a:rPr lang="fr-FR" sz="2400" dirty="0"/>
              <a:t> </a:t>
            </a:r>
            <a:r>
              <a:rPr lang="fr-FR" sz="2400" dirty="0" err="1"/>
              <a:t>along</a:t>
            </a:r>
            <a:r>
              <a:rPr lang="fr-FR" sz="2400" dirty="0"/>
              <a:t> the </a:t>
            </a:r>
            <a:r>
              <a:rPr lang="fr-FR" sz="2400" dirty="0" err="1"/>
              <a:t>sum</a:t>
            </a:r>
            <a:r>
              <a:rPr lang="fr-FR" sz="2400" dirty="0"/>
              <a:t> of </a:t>
            </a:r>
            <a:r>
              <a:rPr lang="fr-FR" sz="2400" dirty="0" err="1"/>
              <a:t>vectors</a:t>
            </a:r>
            <a:r>
              <a:rPr lang="fr-FR" sz="2400" dirty="0"/>
              <a:t> </a:t>
            </a:r>
            <a:r>
              <a:rPr lang="fr-FR" sz="2400" dirty="0" err="1"/>
              <a:t>which</a:t>
            </a:r>
            <a:r>
              <a:rPr lang="fr-FR" sz="2400" dirty="0"/>
              <a:t> </a:t>
            </a:r>
            <a:r>
              <a:rPr lang="fr-FR" sz="2400" dirty="0" err="1"/>
              <a:t>starts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the </a:t>
            </a:r>
            <a:r>
              <a:rPr lang="fr-FR" sz="2400" dirty="0" err="1"/>
              <a:t>origin</a:t>
            </a:r>
            <a:r>
              <a:rPr lang="fr-FR" sz="2400" dirty="0"/>
              <a:t> </a:t>
            </a:r>
            <a:r>
              <a:rPr lang="fr-FR" sz="2400" dirty="0" err="1"/>
              <a:t>takes</a:t>
            </a:r>
            <a:r>
              <a:rPr lang="fr-FR" sz="2400" dirty="0"/>
              <a:t> </a:t>
            </a:r>
            <a:r>
              <a:rPr lang="fr-FR" sz="2400" dirty="0" err="1"/>
              <a:t>you</a:t>
            </a:r>
            <a:r>
              <a:rPr lang="fr-FR" sz="2400" dirty="0"/>
              <a:t> </a:t>
            </a:r>
            <a:r>
              <a:rPr lang="fr-FR" sz="2400" dirty="0" err="1"/>
              <a:t>exactly</a:t>
            </a:r>
            <a:r>
              <a:rPr lang="fr-FR" sz="2400" dirty="0"/>
              <a:t> to the place </a:t>
            </a:r>
            <a:r>
              <a:rPr lang="fr-FR" sz="2400" dirty="0" err="1"/>
              <a:t>where</a:t>
            </a:r>
            <a:r>
              <a:rPr lang="fr-FR" sz="2400" dirty="0"/>
              <a:t> </a:t>
            </a:r>
            <a:r>
              <a:rPr lang="fr-FR" sz="2400" dirty="0" err="1"/>
              <a:t>you</a:t>
            </a:r>
            <a:r>
              <a:rPr lang="fr-FR" sz="2400" dirty="0"/>
              <a:t> end up by </a:t>
            </a:r>
            <a:r>
              <a:rPr lang="fr-FR" sz="2400" dirty="0" err="1"/>
              <a:t>going</a:t>
            </a:r>
            <a:r>
              <a:rPr lang="fr-FR" sz="2400" dirty="0"/>
              <a:t> </a:t>
            </a:r>
            <a:r>
              <a:rPr lang="fr-FR" sz="2400" dirty="0" err="1"/>
              <a:t>along</a:t>
            </a:r>
            <a:r>
              <a:rPr lang="fr-FR" sz="2400" dirty="0"/>
              <a:t> one </a:t>
            </a:r>
            <a:r>
              <a:rPr lang="fr-FR" sz="2400" dirty="0" err="1"/>
              <a:t>vector</a:t>
            </a:r>
            <a:r>
              <a:rPr lang="fr-FR" sz="2400" dirty="0"/>
              <a:t> and </a:t>
            </a:r>
            <a:r>
              <a:rPr lang="fr-FR" sz="2400" dirty="0" err="1"/>
              <a:t>then</a:t>
            </a:r>
            <a:r>
              <a:rPr lang="fr-FR" sz="2400" dirty="0"/>
              <a:t> the </a:t>
            </a:r>
            <a:r>
              <a:rPr lang="fr-FR" sz="2400" dirty="0" err="1"/>
              <a:t>other</a:t>
            </a:r>
            <a:endParaRPr lang="fr-FR" sz="2400" dirty="0"/>
          </a:p>
          <a:p>
            <a:r>
              <a:rPr lang="fr-FR" sz="2400" dirty="0" err="1"/>
              <a:t>Same</a:t>
            </a:r>
            <a:r>
              <a:rPr lang="fr-FR" sz="2400" dirty="0"/>
              <a:t> </a:t>
            </a:r>
            <a:r>
              <a:rPr lang="fr-FR" sz="2400" dirty="0" err="1"/>
              <a:t>thing</a:t>
            </a:r>
            <a:r>
              <a:rPr lang="fr-FR" sz="2400" dirty="0"/>
              <a:t> in 1-dimension </a:t>
            </a:r>
            <a:r>
              <a:rPr lang="fr-FR" sz="2400" dirty="0" err="1"/>
              <a:t>when</a:t>
            </a:r>
            <a:r>
              <a:rPr lang="fr-FR" sz="2400" dirty="0"/>
              <a:t> </a:t>
            </a:r>
            <a:r>
              <a:rPr lang="fr-FR" sz="2400" dirty="0" err="1"/>
              <a:t>adding</a:t>
            </a:r>
            <a:r>
              <a:rPr lang="fr-FR" sz="2400" dirty="0"/>
              <a:t> 2 + 5 for </a:t>
            </a:r>
            <a:r>
              <a:rPr lang="fr-FR" sz="2400" dirty="0" err="1"/>
              <a:t>example</a:t>
            </a:r>
            <a:r>
              <a:rPr lang="fr-FR" sz="2400" dirty="0"/>
              <a:t>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8F3F015-750C-B743-A9ED-A675AFDF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892" y="2905377"/>
            <a:ext cx="4802404" cy="273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7898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</TotalTime>
  <Words>1570</Words>
  <Application>Microsoft Macintosh PowerPoint</Application>
  <PresentationFormat>Grand écran</PresentationFormat>
  <Paragraphs>205</Paragraphs>
  <Slides>42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Symbol</vt:lpstr>
      <vt:lpstr>Thème Office</vt:lpstr>
      <vt:lpstr>Linear Algebra</vt:lpstr>
      <vt:lpstr>Présentation PowerPoint</vt:lpstr>
      <vt:lpstr>Vectors</vt:lpstr>
      <vt:lpstr>Vectors (2D for now)</vt:lpstr>
      <vt:lpstr>Présentation PowerPoint</vt:lpstr>
      <vt:lpstr>3rd Dimension ?</vt:lpstr>
      <vt:lpstr>2 Central Operations</vt:lpstr>
      <vt:lpstr>Vector Addition</vt:lpstr>
      <vt:lpstr>Why this definition of addition ?</vt:lpstr>
      <vt:lpstr>Example</vt:lpstr>
      <vt:lpstr>Example and General Formula</vt:lpstr>
      <vt:lpstr>Présentation PowerPoint</vt:lpstr>
      <vt:lpstr>Vector Multiplication</vt:lpstr>
      <vt:lpstr>Présentation PowerPoint</vt:lpstr>
      <vt:lpstr>Exercises</vt:lpstr>
      <vt:lpstr>Exercises</vt:lpstr>
      <vt:lpstr>How to reconcile the different views mentioned ?</vt:lpstr>
      <vt:lpstr>Basis Vectors</vt:lpstr>
      <vt:lpstr>Linear Combinations</vt:lpstr>
      <vt:lpstr>Linear Combinations</vt:lpstr>
      <vt:lpstr>Span </vt:lpstr>
      <vt:lpstr>Mini exercise</vt:lpstr>
      <vt:lpstr>Solution</vt:lpstr>
      <vt:lpstr>Quick Recap</vt:lpstr>
      <vt:lpstr>Linear Transformations and Matrices</vt:lpstr>
      <vt:lpstr>Présentation PowerPoint</vt:lpstr>
      <vt:lpstr>Transformation</vt:lpstr>
      <vt:lpstr>Illustration</vt:lpstr>
      <vt:lpstr>Linear (Transformation)</vt:lpstr>
      <vt:lpstr>Linear</vt:lpstr>
      <vt:lpstr>Présentation PowerPoint</vt:lpstr>
      <vt:lpstr>Example</vt:lpstr>
      <vt:lpstr>Présentation PowerPoint</vt:lpstr>
      <vt:lpstr>Matrices</vt:lpstr>
      <vt:lpstr>Generalized Formula of a Matrix / Vector Product</vt:lpstr>
      <vt:lpstr>Transformation examples</vt:lpstr>
      <vt:lpstr>Exericise</vt:lpstr>
      <vt:lpstr>Matrix multiplication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Algebra</dc:title>
  <dc:creator>Florence STRICKER-CESARI</dc:creator>
  <cp:lastModifiedBy>Florence STRICKER-CESARI</cp:lastModifiedBy>
  <cp:revision>7</cp:revision>
  <dcterms:created xsi:type="dcterms:W3CDTF">2022-01-27T12:22:34Z</dcterms:created>
  <dcterms:modified xsi:type="dcterms:W3CDTF">2022-01-31T13:16:28Z</dcterms:modified>
</cp:coreProperties>
</file>